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8" r:id="rId1"/>
  </p:sldMasterIdLst>
  <p:notesMasterIdLst>
    <p:notesMasterId r:id="rId67"/>
  </p:notesMasterIdLst>
  <p:sldIdLst>
    <p:sldId id="479" r:id="rId2"/>
    <p:sldId id="480" r:id="rId3"/>
    <p:sldId id="539" r:id="rId4"/>
    <p:sldId id="482" r:id="rId5"/>
    <p:sldId id="487" r:id="rId6"/>
    <p:sldId id="488" r:id="rId7"/>
    <p:sldId id="483" r:id="rId8"/>
    <p:sldId id="484" r:id="rId9"/>
    <p:sldId id="485" r:id="rId10"/>
    <p:sldId id="486" r:id="rId11"/>
    <p:sldId id="489" r:id="rId12"/>
    <p:sldId id="490" r:id="rId13"/>
    <p:sldId id="491" r:id="rId14"/>
    <p:sldId id="492" r:id="rId15"/>
    <p:sldId id="493" r:id="rId16"/>
    <p:sldId id="494" r:id="rId17"/>
    <p:sldId id="540" r:id="rId18"/>
    <p:sldId id="530" r:id="rId19"/>
    <p:sldId id="533" r:id="rId20"/>
    <p:sldId id="534" r:id="rId21"/>
    <p:sldId id="531" r:id="rId22"/>
    <p:sldId id="532" r:id="rId23"/>
    <p:sldId id="535" r:id="rId24"/>
    <p:sldId id="536" r:id="rId25"/>
    <p:sldId id="538" r:id="rId26"/>
    <p:sldId id="537" r:id="rId27"/>
    <p:sldId id="541" r:id="rId28"/>
    <p:sldId id="495" r:id="rId29"/>
    <p:sldId id="496" r:id="rId30"/>
    <p:sldId id="497" r:id="rId31"/>
    <p:sldId id="501" r:id="rId32"/>
    <p:sldId id="498" r:id="rId33"/>
    <p:sldId id="499" r:id="rId34"/>
    <p:sldId id="500" r:id="rId35"/>
    <p:sldId id="502" r:id="rId36"/>
    <p:sldId id="503" r:id="rId37"/>
    <p:sldId id="504" r:id="rId38"/>
    <p:sldId id="505" r:id="rId39"/>
    <p:sldId id="506" r:id="rId40"/>
    <p:sldId id="542" r:id="rId41"/>
    <p:sldId id="507" r:id="rId42"/>
    <p:sldId id="508" r:id="rId43"/>
    <p:sldId id="509" r:id="rId44"/>
    <p:sldId id="510" r:id="rId45"/>
    <p:sldId id="511" r:id="rId46"/>
    <p:sldId id="512" r:id="rId47"/>
    <p:sldId id="513" r:id="rId48"/>
    <p:sldId id="514" r:id="rId49"/>
    <p:sldId id="515" r:id="rId50"/>
    <p:sldId id="516" r:id="rId51"/>
    <p:sldId id="517" r:id="rId52"/>
    <p:sldId id="518" r:id="rId53"/>
    <p:sldId id="519" r:id="rId54"/>
    <p:sldId id="520" r:id="rId55"/>
    <p:sldId id="521" r:id="rId56"/>
    <p:sldId id="522" r:id="rId57"/>
    <p:sldId id="523" r:id="rId58"/>
    <p:sldId id="524" r:id="rId59"/>
    <p:sldId id="526" r:id="rId60"/>
    <p:sldId id="525" r:id="rId61"/>
    <p:sldId id="527" r:id="rId62"/>
    <p:sldId id="529" r:id="rId63"/>
    <p:sldId id="528" r:id="rId64"/>
    <p:sldId id="342" r:id="rId65"/>
    <p:sldId id="481"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89E9CA-86E4-4D47-8B60-10D706EDDA74}">
          <p14:sldIdLst>
            <p14:sldId id="479"/>
            <p14:sldId id="480"/>
          </p14:sldIdLst>
        </p14:section>
        <p14:section name="NI Setup" id="{9ED06AC5-C7A6-46B6-8436-731EA96DD3AF}">
          <p14:sldIdLst>
            <p14:sldId id="539"/>
            <p14:sldId id="482"/>
            <p14:sldId id="487"/>
            <p14:sldId id="488"/>
            <p14:sldId id="483"/>
            <p14:sldId id="484"/>
            <p14:sldId id="485"/>
            <p14:sldId id="486"/>
            <p14:sldId id="489"/>
            <p14:sldId id="490"/>
            <p14:sldId id="491"/>
            <p14:sldId id="492"/>
            <p14:sldId id="493"/>
            <p14:sldId id="494"/>
          </p14:sldIdLst>
        </p14:section>
        <p14:section name="Bridge Setup" id="{6FAECA81-1693-4A8A-8464-F0CCD652A8AA}">
          <p14:sldIdLst>
            <p14:sldId id="540"/>
            <p14:sldId id="530"/>
            <p14:sldId id="533"/>
            <p14:sldId id="534"/>
            <p14:sldId id="531"/>
            <p14:sldId id="532"/>
            <p14:sldId id="535"/>
            <p14:sldId id="536"/>
            <p14:sldId id="538"/>
            <p14:sldId id="537"/>
          </p14:sldIdLst>
        </p14:section>
        <p14:section name="El software" id="{1FBE635B-AB98-4067-8C96-EA9E480EA904}">
          <p14:sldIdLst>
            <p14:sldId id="541"/>
            <p14:sldId id="495"/>
            <p14:sldId id="496"/>
            <p14:sldId id="497"/>
            <p14:sldId id="501"/>
            <p14:sldId id="498"/>
            <p14:sldId id="499"/>
            <p14:sldId id="500"/>
            <p14:sldId id="502"/>
            <p14:sldId id="503"/>
            <p14:sldId id="504"/>
            <p14:sldId id="505"/>
            <p14:sldId id="506"/>
          </p14:sldIdLst>
        </p14:section>
        <p14:section name="LabVIEW concepts" id="{ED405DE3-8DBA-47F6-868E-5C607D415B3B}">
          <p14:sldIdLst>
            <p14:sldId id="542"/>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6"/>
            <p14:sldId id="525"/>
            <p14:sldId id="527"/>
            <p14:sldId id="529"/>
            <p14:sldId id="528"/>
          </p14:sldIdLst>
        </p14:section>
        <p14:section name="Recursos" id="{2373B908-1758-4D81-8D38-AE79D941F5C3}">
          <p14:sldIdLst>
            <p14:sldId id="342"/>
            <p14:sldId id="4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B7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8" autoAdjust="0"/>
    <p:restoredTop sz="95561" autoAdjust="0"/>
  </p:normalViewPr>
  <p:slideViewPr>
    <p:cSldViewPr snapToGrid="0" snapToObjects="1">
      <p:cViewPr varScale="1">
        <p:scale>
          <a:sx n="62" d="100"/>
          <a:sy n="62" d="100"/>
        </p:scale>
        <p:origin x="860" y="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F9B11B-05FE-4AE6-A8B2-B2282FE99E0C}" type="datetimeFigureOut">
              <a:rPr lang="en-US" smtClean="0"/>
              <a:pPr/>
              <a:t>10/6/2019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84C48F-0C59-498D-80BF-44F7ADFE55A5}" type="slidenum">
              <a:rPr lang="en-US" smtClean="0"/>
              <a:pPr/>
              <a:t>‹#›</a:t>
            </a:fld>
            <a:endParaRPr lang="en-US"/>
          </a:p>
        </p:txBody>
      </p:sp>
    </p:spTree>
    <p:extLst>
      <p:ext uri="{BB962C8B-B14F-4D97-AF65-F5344CB8AC3E}">
        <p14:creationId xmlns:p14="http://schemas.microsoft.com/office/powerpoint/2010/main" val="130551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ava.com/en/downloa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ni.com/gettingstarted/labviewbasics/dataflow.htm"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ni.com/white-paper/7572/e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zone.ni.com/reference/en-XX/help/371361H-01/lvhowto/using_the_probe_too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Hola a</a:t>
            </a:r>
            <a:r>
              <a:rPr lang="es-MX" baseline="0" dirty="0"/>
              <a:t> todos, bienvenido a este seminario de introducc</a:t>
            </a:r>
            <a:r>
              <a:rPr lang="es-ES" baseline="0" dirty="0" err="1"/>
              <a:t>ón</a:t>
            </a:r>
            <a:r>
              <a:rPr lang="es-ES" baseline="0" dirty="0"/>
              <a:t> a </a:t>
            </a:r>
            <a:r>
              <a:rPr lang="es-ES" baseline="0" dirty="0" err="1"/>
              <a:t>roboRIO</a:t>
            </a:r>
            <a:r>
              <a:rPr lang="es-ES" baseline="0" dirty="0"/>
              <a:t> y </a:t>
            </a:r>
            <a:r>
              <a:rPr lang="es-ES" baseline="0" dirty="0" err="1"/>
              <a:t>LabVIEW</a:t>
            </a:r>
            <a:endParaRPr lang="es-ES" baseline="0" dirty="0"/>
          </a:p>
          <a:p>
            <a:endParaRPr lang="es-ES" baseline="0" dirty="0"/>
          </a:p>
          <a:p>
            <a:r>
              <a:rPr lang="es-ES" baseline="0" dirty="0"/>
              <a:t>Yo soy Oscar Fonseca, trabajo en el departamento de ingeniería en aplicaciones de </a:t>
            </a:r>
            <a:r>
              <a:rPr lang="es-ES" baseline="0" dirty="0" err="1"/>
              <a:t>National</a:t>
            </a:r>
            <a:r>
              <a:rPr lang="es-ES" baseline="0" dirty="0"/>
              <a:t> Instruments y desde hace 6 años he participado en FRC con el equipo Panteras de la Universidad Panamericana Preparatoria.</a:t>
            </a:r>
            <a:endParaRPr lang="es-MX" dirty="0"/>
          </a:p>
        </p:txBody>
      </p:sp>
      <p:sp>
        <p:nvSpPr>
          <p:cNvPr id="4" name="Slide Number Placeholder 3"/>
          <p:cNvSpPr>
            <a:spLocks noGrp="1"/>
          </p:cNvSpPr>
          <p:nvPr>
            <p:ph type="sldNum" sz="quarter" idx="10"/>
          </p:nvPr>
        </p:nvSpPr>
        <p:spPr/>
        <p:txBody>
          <a:bodyPr/>
          <a:lstStyle/>
          <a:p>
            <a:fld id="{F084C48F-0C59-498D-80BF-44F7ADFE55A5}" type="slidenum">
              <a:rPr lang="en-US" smtClean="0"/>
              <a:pPr/>
              <a:t>2</a:t>
            </a:fld>
            <a:endParaRPr lang="en-US"/>
          </a:p>
        </p:txBody>
      </p:sp>
    </p:spTree>
    <p:extLst>
      <p:ext uri="{BB962C8B-B14F-4D97-AF65-F5344CB8AC3E}">
        <p14:creationId xmlns:p14="http://schemas.microsoft.com/office/powerpoint/2010/main" val="1049983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Imaging Tool is used to deploy an FRC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Image to 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You can find 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Imaging Tool by selecting utilities from the LabVIEW getting started window. Click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Imaging Tool 2015 from the list of utilities to open it. If you have not installed the LabVIEW development environment, you can find 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imaging tool on your computer using Windows explorer and running “roboRIO_ImagingTool.exe” found in this default directory::</a:t>
            </a:r>
          </a:p>
          <a:p>
            <a:r>
              <a:rPr lang="en-US" sz="1200" b="0" i="0" kern="1200" dirty="0">
                <a:solidFill>
                  <a:schemeClr val="tx1"/>
                </a:solidFill>
                <a:effectLst/>
                <a:latin typeface="+mn-lt"/>
                <a:ea typeface="+mn-ea"/>
                <a:cs typeface="+mn-cs"/>
              </a:rPr>
              <a:t>C:\Program Files (x86)\National Instruments\LabVIEW 2014\project\</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Tool</a:t>
            </a:r>
          </a:p>
          <a:p>
            <a:br>
              <a:rPr lang="en-US" dirty="0"/>
            </a:br>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15</a:t>
            </a:fld>
            <a:endParaRPr lang="en-US"/>
          </a:p>
        </p:txBody>
      </p:sp>
    </p:spTree>
    <p:extLst>
      <p:ext uri="{BB962C8B-B14F-4D97-AF65-F5344CB8AC3E}">
        <p14:creationId xmlns:p14="http://schemas.microsoft.com/office/powerpoint/2010/main" val="335885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imaging tool will automatically search for and detect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targets connected to the computer over USB or Ethernet. Once detected by the imaging tool, your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will appear under the list of discovered targets. If your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is not automatically detected see the troubleshooting steps in the Troubleshooting Techniques section.</a:t>
            </a:r>
          </a:p>
          <a:p>
            <a:br>
              <a:rPr lang="en-US" dirty="0"/>
            </a:br>
            <a:r>
              <a:rPr lang="en-US" sz="1200" b="0" i="0" kern="1200" dirty="0">
                <a:solidFill>
                  <a:schemeClr val="tx1"/>
                </a:solidFill>
                <a:effectLst/>
                <a:latin typeface="+mn-lt"/>
                <a:ea typeface="+mn-ea"/>
                <a:cs typeface="+mn-cs"/>
              </a:rPr>
              <a:t>Make sure your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is selected amongst the list of discovered targets. Then enter your team number into the appropriate field. Check the box next to “Format Target” and click the ”Reformat” button. The message “Re-Imaging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target…” will remain displayed in the bottom left of the window for the duration of the imaging process.</a:t>
            </a:r>
          </a:p>
          <a:p>
            <a:br>
              <a:rPr lang="en-US" dirty="0"/>
            </a:br>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16</a:t>
            </a:fld>
            <a:endParaRPr lang="en-US"/>
          </a:p>
        </p:txBody>
      </p:sp>
    </p:spTree>
    <p:extLst>
      <p:ext uri="{BB962C8B-B14F-4D97-AF65-F5344CB8AC3E}">
        <p14:creationId xmlns:p14="http://schemas.microsoft.com/office/powerpoint/2010/main" val="332614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2016 FRC Radio Configuration Utility requires the Java Runtime Engine (JRE). If you do not have Java installed, you can download the JRE from here: </a:t>
            </a:r>
            <a:r>
              <a:rPr lang="en-US" sz="1200" b="0" i="0" u="none" strike="noStrike" kern="1200" dirty="0">
                <a:solidFill>
                  <a:schemeClr val="tx1"/>
                </a:solidFill>
                <a:effectLst/>
                <a:latin typeface="+mn-lt"/>
                <a:ea typeface="+mn-ea"/>
                <a:cs typeface="+mn-cs"/>
                <a:hlinkClick r:id="rId3"/>
              </a:rPr>
              <a:t>https://www.java.com/en/download/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FRC Radio Configuration Utility requires Administrator privileges to configure the network settings on your machine. The program should request the necessary privileges automatically (may require a password if run from a non-Administrator account), but if you are having trouble try running it from an Administrator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Application Notes</a:t>
            </a:r>
          </a:p>
          <a:p>
            <a:r>
              <a:rPr lang="en-US" sz="1200" b="0" i="0" kern="1200" dirty="0">
                <a:solidFill>
                  <a:schemeClr val="tx1"/>
                </a:solidFill>
                <a:effectLst/>
                <a:latin typeface="+mn-lt"/>
                <a:ea typeface="+mn-ea"/>
                <a:cs typeface="+mn-cs"/>
              </a:rPr>
              <a:t>The 2016 Radio Kiosk will program the radio to enforce the 7Mbps bandwidth limit on traffic exiting the radio over the wireless interface. In the home configuration (AP mode) this is a total, not a per client limit. This means that streaming video to multiple clients is not recommended.</a:t>
            </a:r>
          </a:p>
          <a:p>
            <a:r>
              <a:rPr lang="en-US" sz="1200" b="0" i="0" kern="1200" dirty="0">
                <a:solidFill>
                  <a:schemeClr val="tx1"/>
                </a:solidFill>
                <a:effectLst/>
                <a:latin typeface="+mn-lt"/>
                <a:ea typeface="+mn-ea"/>
                <a:cs typeface="+mn-cs"/>
              </a:rPr>
              <a:t>The 2016 Kiosk has been tested on Windows 7, 8 and 10. It may work on other operating systems, but has not been tested.</a:t>
            </a:r>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18</a:t>
            </a:fld>
            <a:endParaRPr lang="en-US"/>
          </a:p>
        </p:txBody>
      </p:sp>
    </p:spTree>
    <p:extLst>
      <p:ext uri="{BB962C8B-B14F-4D97-AF65-F5344CB8AC3E}">
        <p14:creationId xmlns:p14="http://schemas.microsoft.com/office/powerpoint/2010/main" val="448412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Download the latest FRC Radio Configuration Utility Installer from the </a:t>
            </a:r>
            <a:r>
              <a:rPr lang="en-US" sz="1200" b="0" i="0" kern="1200" dirty="0" err="1">
                <a:solidFill>
                  <a:schemeClr val="tx1"/>
                </a:solidFill>
                <a:effectLst/>
                <a:latin typeface="+mn-lt"/>
                <a:ea typeface="+mn-ea"/>
                <a:cs typeface="+mn-cs"/>
              </a:rPr>
              <a:t>WPILib</a:t>
            </a:r>
            <a:r>
              <a:rPr lang="en-US" sz="1200" b="0" i="0" kern="1200" dirty="0">
                <a:solidFill>
                  <a:schemeClr val="tx1"/>
                </a:solidFill>
                <a:effectLst/>
                <a:latin typeface="+mn-lt"/>
                <a:ea typeface="+mn-ea"/>
                <a:cs typeface="+mn-cs"/>
              </a:rPr>
              <a:t> project File Releases: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https://usfirst.collab.net/sf/frs/do/listReleases/projects.wpilib/frs.frc_radio_configuration_utility</a:t>
            </a:r>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19</a:t>
            </a:fld>
            <a:endParaRPr lang="en-US"/>
          </a:p>
        </p:txBody>
      </p:sp>
    </p:spTree>
    <p:extLst>
      <p:ext uri="{BB962C8B-B14F-4D97-AF65-F5344CB8AC3E}">
        <p14:creationId xmlns:p14="http://schemas.microsoft.com/office/powerpoint/2010/main" val="3899224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Double click on FRC_Radio_Configuration_MM_DD_YY.exe to launch the installer. Follow the prompts to complete the installation.</a:t>
            </a:r>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20</a:t>
            </a:fld>
            <a:endParaRPr lang="en-US"/>
          </a:p>
        </p:txBody>
      </p:sp>
    </p:spTree>
    <p:extLst>
      <p:ext uri="{BB962C8B-B14F-4D97-AF65-F5344CB8AC3E}">
        <p14:creationId xmlns:p14="http://schemas.microsoft.com/office/powerpoint/2010/main" val="2252607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Use the Start menu or desktop shortcut to launch the program.</a:t>
            </a:r>
          </a:p>
          <a:p>
            <a:r>
              <a:rPr lang="en-US" sz="1200" b="0" i="0" kern="1200" dirty="0">
                <a:solidFill>
                  <a:schemeClr val="tx1"/>
                </a:solidFill>
                <a:effectLst/>
                <a:latin typeface="+mn-lt"/>
                <a:ea typeface="+mn-ea"/>
                <a:cs typeface="+mn-cs"/>
              </a:rPr>
              <a:t>Note: If you need to locate the program it is installed to C:\Program Files (x86)\FRC Radio Configuration Utility. For 32-bit machines the path is C:\Program Files\FRC Radio Configuration Utility\</a:t>
            </a:r>
          </a:p>
          <a:p>
            <a:r>
              <a:rPr lang="en-US" sz="1200" b="0" i="0" kern="1200" dirty="0">
                <a:solidFill>
                  <a:schemeClr val="tx1"/>
                </a:solidFill>
                <a:effectLst/>
                <a:latin typeface="+mn-lt"/>
                <a:ea typeface="+mn-ea"/>
                <a:cs typeface="+mn-cs"/>
              </a:rPr>
              <a:t>If the your computer is running Windows Vista or Windows 7, a prompt may appear about allowing the configuration utility to make changes to the computer.  Click "Yes" if the prompt appears.</a:t>
            </a:r>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21</a:t>
            </a:fld>
            <a:endParaRPr lang="en-US"/>
          </a:p>
        </p:txBody>
      </p:sp>
    </p:spTree>
    <p:extLst>
      <p:ext uri="{BB962C8B-B14F-4D97-AF65-F5344CB8AC3E}">
        <p14:creationId xmlns:p14="http://schemas.microsoft.com/office/powerpoint/2010/main" val="756264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Use the pop-up window to select the which </a:t>
            </a:r>
            <a:r>
              <a:rPr lang="en-US" sz="1200" b="0" i="0" kern="1200" dirty="0" err="1">
                <a:solidFill>
                  <a:schemeClr val="tx1"/>
                </a:solidFill>
                <a:effectLst/>
                <a:latin typeface="+mn-lt"/>
                <a:ea typeface="+mn-ea"/>
                <a:cs typeface="+mn-cs"/>
              </a:rPr>
              <a:t>ethernet</a:t>
            </a:r>
            <a:r>
              <a:rPr lang="en-US" sz="1200" b="0" i="0" kern="1200" dirty="0">
                <a:solidFill>
                  <a:schemeClr val="tx1"/>
                </a:solidFill>
                <a:effectLst/>
                <a:latin typeface="+mn-lt"/>
                <a:ea typeface="+mn-ea"/>
                <a:cs typeface="+mn-cs"/>
              </a:rPr>
              <a:t> interface the configuration utility will use to communicate with the wireless bridge.  On Windows machines, </a:t>
            </a:r>
            <a:r>
              <a:rPr lang="en-US" sz="1200" b="0" i="0" kern="1200" dirty="0" err="1">
                <a:solidFill>
                  <a:schemeClr val="tx1"/>
                </a:solidFill>
                <a:effectLst/>
                <a:latin typeface="+mn-lt"/>
                <a:ea typeface="+mn-ea"/>
                <a:cs typeface="+mn-cs"/>
              </a:rPr>
              <a:t>ethernet</a:t>
            </a:r>
            <a:r>
              <a:rPr lang="en-US" sz="1200" b="0" i="0" kern="1200" dirty="0">
                <a:solidFill>
                  <a:schemeClr val="tx1"/>
                </a:solidFill>
                <a:effectLst/>
                <a:latin typeface="+mn-lt"/>
                <a:ea typeface="+mn-ea"/>
                <a:cs typeface="+mn-cs"/>
              </a:rPr>
              <a:t> interfaces are typically named "Local Area Connection".  The configuration utility can not program a bridge over a wireless connection.</a:t>
            </a:r>
          </a:p>
          <a:p>
            <a:r>
              <a:rPr lang="en-US" sz="1200" b="0" i="0" kern="1200" dirty="0">
                <a:solidFill>
                  <a:schemeClr val="tx1"/>
                </a:solidFill>
                <a:effectLst/>
                <a:latin typeface="+mn-lt"/>
                <a:ea typeface="+mn-ea"/>
                <a:cs typeface="+mn-cs"/>
              </a:rPr>
              <a:t>1. If no </a:t>
            </a:r>
            <a:r>
              <a:rPr lang="en-US" sz="1200" b="0" i="0" kern="1200" dirty="0" err="1">
                <a:solidFill>
                  <a:schemeClr val="tx1"/>
                </a:solidFill>
                <a:effectLst/>
                <a:latin typeface="+mn-lt"/>
                <a:ea typeface="+mn-ea"/>
                <a:cs typeface="+mn-cs"/>
              </a:rPr>
              <a:t>ethernet</a:t>
            </a:r>
            <a:r>
              <a:rPr lang="en-US" sz="1200" b="0" i="0" kern="1200" dirty="0">
                <a:solidFill>
                  <a:schemeClr val="tx1"/>
                </a:solidFill>
                <a:effectLst/>
                <a:latin typeface="+mn-lt"/>
                <a:ea typeface="+mn-ea"/>
                <a:cs typeface="+mn-cs"/>
              </a:rPr>
              <a:t> interfaces are listed, click "Refresh" to re-scan for available interfaces</a:t>
            </a:r>
          </a:p>
          <a:p>
            <a:r>
              <a:rPr lang="en-US" sz="1200" b="0" i="0" kern="1200" dirty="0">
                <a:solidFill>
                  <a:schemeClr val="tx1"/>
                </a:solidFill>
                <a:effectLst/>
                <a:latin typeface="+mn-lt"/>
                <a:ea typeface="+mn-ea"/>
                <a:cs typeface="+mn-cs"/>
              </a:rPr>
              <a:t>2. Select the interface you want to use from the drop-down list</a:t>
            </a:r>
          </a:p>
          <a:p>
            <a:r>
              <a:rPr lang="en-US" sz="1200" b="0" i="0" kern="1200" dirty="0">
                <a:solidFill>
                  <a:schemeClr val="tx1"/>
                </a:solidFill>
                <a:effectLst/>
                <a:latin typeface="+mn-lt"/>
                <a:ea typeface="+mn-ea"/>
                <a:cs typeface="+mn-cs"/>
              </a:rPr>
              <a:t>3. Click "OK"</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22</a:t>
            </a:fld>
            <a:endParaRPr lang="en-US"/>
          </a:p>
        </p:txBody>
      </p:sp>
    </p:spTree>
    <p:extLst>
      <p:ext uri="{BB962C8B-B14F-4D97-AF65-F5344CB8AC3E}">
        <p14:creationId xmlns:p14="http://schemas.microsoft.com/office/powerpoint/2010/main" val="3930544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OM5P-AN Firmware Note</a:t>
            </a:r>
          </a:p>
          <a:p>
            <a:r>
              <a:rPr lang="en-US" sz="1200" b="0" i="0" kern="1200" dirty="0">
                <a:solidFill>
                  <a:schemeClr val="tx1"/>
                </a:solidFill>
                <a:effectLst/>
                <a:latin typeface="+mn-lt"/>
                <a:ea typeface="+mn-ea"/>
                <a:cs typeface="+mn-cs"/>
              </a:rPr>
              <a:t>For the FRC Radio Configuration Utility to program the OM5P-AN radio, the radio must be running an FRC specific build of the </a:t>
            </a:r>
            <a:r>
              <a:rPr lang="en-US" sz="1200" b="0" i="0" kern="1200" dirty="0" err="1">
                <a:solidFill>
                  <a:schemeClr val="tx1"/>
                </a:solidFill>
                <a:effectLst/>
                <a:latin typeface="+mn-lt"/>
                <a:ea typeface="+mn-ea"/>
                <a:cs typeface="+mn-cs"/>
              </a:rPr>
              <a:t>OpenWRT</a:t>
            </a:r>
            <a:r>
              <a:rPr lang="en-US" sz="1200" b="0" i="0" kern="1200" dirty="0">
                <a:solidFill>
                  <a:schemeClr val="tx1"/>
                </a:solidFill>
                <a:effectLst/>
                <a:latin typeface="+mn-lt"/>
                <a:ea typeface="+mn-ea"/>
                <a:cs typeface="+mn-cs"/>
              </a:rPr>
              <a:t> firmware. </a:t>
            </a:r>
            <a:r>
              <a:rPr lang="en-US" sz="1200" b="1" i="0" kern="1200" dirty="0">
                <a:solidFill>
                  <a:schemeClr val="tx1"/>
                </a:solidFill>
                <a:effectLst/>
                <a:latin typeface="+mn-lt"/>
                <a:ea typeface="+mn-ea"/>
                <a:cs typeface="+mn-cs"/>
              </a:rPr>
              <a:t>Radios </a:t>
            </a:r>
            <a:r>
              <a:rPr lang="en-US" sz="1200" b="1" i="0" kern="1200" dirty="0" err="1">
                <a:solidFill>
                  <a:schemeClr val="tx1"/>
                </a:solidFill>
                <a:effectLst/>
                <a:latin typeface="+mn-lt"/>
                <a:ea typeface="+mn-ea"/>
                <a:cs typeface="+mn-cs"/>
              </a:rPr>
              <a:t>recieved</a:t>
            </a:r>
            <a:r>
              <a:rPr lang="en-US" sz="1200" b="1" i="0" kern="1200" dirty="0">
                <a:solidFill>
                  <a:schemeClr val="tx1"/>
                </a:solidFill>
                <a:effectLst/>
                <a:latin typeface="+mn-lt"/>
                <a:ea typeface="+mn-ea"/>
                <a:cs typeface="+mn-cs"/>
              </a:rPr>
              <a:t> in the KOP are already flashed with the FRC firmware and should not need to be re-flashed, proceed to the next step.</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do need to re-flash the firmware, or reset the radio (the only way to reset is to re-flash), see the instructions at the end of this document on how to do so using the FRC Radio Configuration Utility.</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23</a:t>
            </a:fld>
            <a:endParaRPr lang="en-US"/>
          </a:p>
        </p:txBody>
      </p:sp>
    </p:spTree>
    <p:extLst>
      <p:ext uri="{BB962C8B-B14F-4D97-AF65-F5344CB8AC3E}">
        <p14:creationId xmlns:p14="http://schemas.microsoft.com/office/powerpoint/2010/main" val="2270886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Select which radio you are configuring using the drop-down list.</a:t>
            </a:r>
          </a:p>
          <a:p>
            <a:r>
              <a:rPr lang="en-US" sz="1200" b="0" i="0" kern="1200" dirty="0">
                <a:solidFill>
                  <a:schemeClr val="tx1"/>
                </a:solidFill>
                <a:effectLst/>
                <a:latin typeface="+mn-lt"/>
                <a:ea typeface="+mn-ea"/>
                <a:cs typeface="+mn-cs"/>
              </a:rPr>
              <a:t>Select which operating mode you want to configure. For most cases, the default selection of 2.4GHz Access Point will be sufficient. Note that the 2.4GHz + 5GHz simultaneous AP mode is not supported by the D-Link radios.</a:t>
            </a:r>
          </a:p>
          <a:p>
            <a:r>
              <a:rPr lang="en-US" sz="1200" b="0" i="0" kern="1200" dirty="0">
                <a:solidFill>
                  <a:schemeClr val="tx1"/>
                </a:solidFill>
                <a:effectLst/>
                <a:latin typeface="+mn-lt"/>
                <a:ea typeface="+mn-ea"/>
                <a:cs typeface="+mn-cs"/>
              </a:rPr>
              <a:t>If located outside the USA, select the Country as well to program the proper country specific restrictions</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24</a:t>
            </a:fld>
            <a:endParaRPr lang="en-US"/>
          </a:p>
        </p:txBody>
      </p:sp>
    </p:spTree>
    <p:extLst>
      <p:ext uri="{BB962C8B-B14F-4D97-AF65-F5344CB8AC3E}">
        <p14:creationId xmlns:p14="http://schemas.microsoft.com/office/powerpoint/2010/main" val="3376763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Follow the on-screen instructions for preparing your wireless bridge, entering the settings the bridge will be configured with, and starting the configuration process.  These on-screen instructions update to match the bridge model and operating mode chosen.</a:t>
            </a:r>
          </a:p>
          <a:p>
            <a:br>
              <a:rPr lang="en-US" sz="1200" b="0" i="0" kern="1200" dirty="0">
                <a:solidFill>
                  <a:schemeClr val="tx1"/>
                </a:solidFill>
                <a:effectLst/>
                <a:latin typeface="+mn-lt"/>
                <a:ea typeface="+mn-ea"/>
                <a:cs typeface="+mn-cs"/>
              </a:rPr>
            </a:br>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25</a:t>
            </a:fld>
            <a:endParaRPr lang="en-US"/>
          </a:p>
        </p:txBody>
      </p:sp>
    </p:spTree>
    <p:extLst>
      <p:ext uri="{BB962C8B-B14F-4D97-AF65-F5344CB8AC3E}">
        <p14:creationId xmlns:p14="http://schemas.microsoft.com/office/powerpoint/2010/main" val="137007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teams should get an “NI Software for FRC 2015” cardboard envelope in their kit of</a:t>
            </a:r>
            <a:r>
              <a:rPr lang="en-US" baseline="0" dirty="0"/>
              <a:t> parts containing the NI Software DVD. You can use the DVD to install the standard NI software. Be sure to save this envelope in case you need to reinstall or reactivate later.</a:t>
            </a:r>
          </a:p>
          <a:p>
            <a:endParaRPr lang="en-US" baseline="0" dirty="0"/>
          </a:p>
          <a:p>
            <a:r>
              <a:rPr lang="en-US" baseline="0" dirty="0"/>
              <a:t>If you don’t have a DVD drive or you want the NI software before you get your kit of parts, you can also download it at ni.com/</a:t>
            </a:r>
            <a:r>
              <a:rPr lang="en-US" baseline="0" dirty="0" err="1"/>
              <a:t>frc</a:t>
            </a:r>
            <a:r>
              <a:rPr lang="en-US" baseline="0" dirty="0"/>
              <a:t>. It is a 4.6 GB download, so it may take a while depending on your Internet connection. Even if you download the software, you still need the serial number from the DVD envelope to activate it. </a:t>
            </a:r>
            <a:endParaRPr lang="en-US" dirty="0"/>
          </a:p>
          <a:p>
            <a:endParaRPr lang="en-US" dirty="0"/>
          </a:p>
          <a:p>
            <a:endParaRPr lang="en-US" dirty="0"/>
          </a:p>
          <a:p>
            <a:r>
              <a:rPr lang="en-US" dirty="0"/>
              <a:t>Regardless of what software </a:t>
            </a:r>
            <a:r>
              <a:rPr lang="en-US" baseline="0" dirty="0"/>
              <a:t>your team plans to use (C++, Java, LV) you need to download the FRC 2015 Update Suite. It includes the driver station, dashboard, </a:t>
            </a:r>
            <a:r>
              <a:rPr lang="en-US" baseline="0" dirty="0" err="1"/>
              <a:t>roboRIO</a:t>
            </a:r>
            <a:r>
              <a:rPr lang="en-US" baseline="0" dirty="0"/>
              <a:t> imaging tool as well as all of the FRC specific content like the FRC Examples and Templates. (~900MB)</a:t>
            </a:r>
          </a:p>
          <a:p>
            <a:endParaRPr lang="es-MX"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a:t>
            </a:fld>
            <a:endParaRPr lang="en-US"/>
          </a:p>
        </p:txBody>
      </p:sp>
    </p:spTree>
    <p:extLst>
      <p:ext uri="{BB962C8B-B14F-4D97-AF65-F5344CB8AC3E}">
        <p14:creationId xmlns:p14="http://schemas.microsoft.com/office/powerpoint/2010/main" val="1697575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Throughout the configuration process, the window will indicate:</a:t>
            </a:r>
          </a:p>
          <a:p>
            <a:r>
              <a:rPr lang="en-US" sz="1200" b="0" i="0" kern="1200" dirty="0">
                <a:solidFill>
                  <a:schemeClr val="tx1"/>
                </a:solidFill>
                <a:effectLst/>
                <a:latin typeface="+mn-lt"/>
                <a:ea typeface="+mn-ea"/>
                <a:cs typeface="+mn-cs"/>
              </a:rPr>
              <a:t>The step currently being executed</a:t>
            </a:r>
          </a:p>
          <a:p>
            <a:r>
              <a:rPr lang="en-US" sz="1200" b="0" i="0" kern="1200" dirty="0">
                <a:solidFill>
                  <a:schemeClr val="tx1"/>
                </a:solidFill>
                <a:effectLst/>
                <a:latin typeface="+mn-lt"/>
                <a:ea typeface="+mn-ea"/>
                <a:cs typeface="+mn-cs"/>
              </a:rPr>
              <a:t>The overall progress of the configuration process</a:t>
            </a:r>
          </a:p>
          <a:p>
            <a:r>
              <a:rPr lang="en-US" sz="1200" b="0" i="0" kern="1200" dirty="0">
                <a:solidFill>
                  <a:schemeClr val="tx1"/>
                </a:solidFill>
                <a:effectLst/>
                <a:latin typeface="+mn-lt"/>
                <a:ea typeface="+mn-ea"/>
                <a:cs typeface="+mn-cs"/>
              </a:rPr>
              <a:t>All steps executed so far</a:t>
            </a:r>
          </a:p>
          <a:p>
            <a:endParaRPr lang="es-MX" dirty="0"/>
          </a:p>
          <a:p>
            <a:r>
              <a:rPr lang="en-US" sz="1200" b="0" i="0" kern="1200" dirty="0">
                <a:solidFill>
                  <a:schemeClr val="tx1"/>
                </a:solidFill>
                <a:effectLst/>
                <a:latin typeface="+mn-lt"/>
                <a:ea typeface="+mn-ea"/>
                <a:cs typeface="+mn-cs"/>
              </a:rPr>
              <a:t>Once the configuration is complete:</a:t>
            </a:r>
          </a:p>
          <a:p>
            <a:r>
              <a:rPr lang="en-US" sz="1200" b="0" i="0" kern="1200" dirty="0">
                <a:solidFill>
                  <a:schemeClr val="tx1"/>
                </a:solidFill>
                <a:effectLst/>
                <a:latin typeface="+mn-lt"/>
                <a:ea typeface="+mn-ea"/>
                <a:cs typeface="+mn-cs"/>
              </a:rPr>
              <a:t>Press "OK" on the dialog window</a:t>
            </a:r>
          </a:p>
          <a:p>
            <a:r>
              <a:rPr lang="en-US" sz="1200" b="0" i="0" kern="1200" dirty="0">
                <a:solidFill>
                  <a:schemeClr val="tx1"/>
                </a:solidFill>
                <a:effectLst/>
                <a:latin typeface="+mn-lt"/>
                <a:ea typeface="+mn-ea"/>
                <a:cs typeface="+mn-cs"/>
              </a:rPr>
              <a:t>Press "OK" on the main window to return to the settings screen</a:t>
            </a:r>
          </a:p>
          <a:p>
            <a:endParaRPr lang="es-MX" dirty="0"/>
          </a:p>
          <a:p>
            <a:r>
              <a:rPr lang="en-US" sz="1200" b="0" i="0" kern="1200" dirty="0">
                <a:solidFill>
                  <a:schemeClr val="tx1"/>
                </a:solidFill>
                <a:effectLst/>
                <a:latin typeface="+mn-lt"/>
                <a:ea typeface="+mn-ea"/>
                <a:cs typeface="+mn-cs"/>
              </a:rPr>
              <a:t>If an error occurs during the configuration process, follow the instructions in the error message to correct the problem.</a:t>
            </a:r>
          </a:p>
          <a:p>
            <a:br>
              <a:rPr lang="en-US" sz="1200" b="0" i="0" kern="1200" dirty="0">
                <a:solidFill>
                  <a:schemeClr val="tx1"/>
                </a:solidFill>
                <a:effectLst/>
                <a:latin typeface="+mn-lt"/>
                <a:ea typeface="+mn-ea"/>
                <a:cs typeface="+mn-cs"/>
              </a:rPr>
            </a:br>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26</a:t>
            </a:fld>
            <a:endParaRPr lang="en-US"/>
          </a:p>
        </p:txBody>
      </p:sp>
    </p:spTree>
    <p:extLst>
      <p:ext uri="{BB962C8B-B14F-4D97-AF65-F5344CB8AC3E}">
        <p14:creationId xmlns:p14="http://schemas.microsoft.com/office/powerpoint/2010/main" val="2961488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 the LabVIEW project</a:t>
            </a:r>
            <a:r>
              <a:rPr lang="en-US" baseline="0" dirty="0"/>
              <a:t> to organize many LabVIEW programs or virtual instruments (VIs) in one place. When you create a new </a:t>
            </a:r>
            <a:r>
              <a:rPr lang="en-US" baseline="0" dirty="0" err="1"/>
              <a:t>roboRIO</a:t>
            </a:r>
            <a:r>
              <a:rPr lang="en-US" baseline="0" dirty="0"/>
              <a:t> Robot Project, it includes all of the VIs you need. </a:t>
            </a:r>
          </a:p>
          <a:p>
            <a:endParaRPr lang="en-US" baseline="0" dirty="0"/>
          </a:p>
          <a:p>
            <a:r>
              <a:rPr lang="en-US" baseline="0" dirty="0"/>
              <a:t>Robot Main is the program that communicates with the field control system and runs all of your team code. You should not need to edit this.</a:t>
            </a:r>
          </a:p>
          <a:p>
            <a:endParaRPr lang="en-US" baseline="0" dirty="0"/>
          </a:p>
          <a:p>
            <a:r>
              <a:rPr lang="en-US" baseline="0" dirty="0"/>
              <a:t>The VIs your team needs to edit are included in the Team Code folder. Each VI features instructions and example code to help you get started.</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28</a:t>
            </a:fld>
            <a:endParaRPr lang="en-US"/>
          </a:p>
        </p:txBody>
      </p:sp>
    </p:spTree>
    <p:extLst>
      <p:ext uri="{BB962C8B-B14F-4D97-AF65-F5344CB8AC3E}">
        <p14:creationId xmlns:p14="http://schemas.microsoft.com/office/powerpoint/2010/main" val="933395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a:t>
            </a:r>
            <a:r>
              <a:rPr lang="en-US" baseline="0" dirty="0"/>
              <a:t> Autonomous Independent.vi</a:t>
            </a:r>
            <a:r>
              <a:rPr lang="en-US" dirty="0"/>
              <a:t> is one of the VIs</a:t>
            </a:r>
            <a:r>
              <a:rPr lang="en-US" baseline="0" dirty="0"/>
              <a:t> in the Team Code folder. The default code shows you how to access all of the inputs and sensors you need to make a smart autonomous program. Be sure to read through all of the instructions so you know what everything does.</a:t>
            </a:r>
            <a:endParaRPr lang="en-US"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29</a:t>
            </a:fld>
            <a:endParaRPr lang="en-US"/>
          </a:p>
        </p:txBody>
      </p:sp>
    </p:spTree>
    <p:extLst>
      <p:ext uri="{BB962C8B-B14F-4D97-AF65-F5344CB8AC3E}">
        <p14:creationId xmlns:p14="http://schemas.microsoft.com/office/powerpoint/2010/main" val="296114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Driver Station is an executable</a:t>
            </a:r>
            <a:r>
              <a:rPr lang="en-US" baseline="0" dirty="0"/>
              <a:t> </a:t>
            </a:r>
            <a:r>
              <a:rPr lang="en-US" dirty="0"/>
              <a:t>utility that all FRC teams are required to</a:t>
            </a:r>
            <a:r>
              <a:rPr lang="en-US" baseline="0" dirty="0"/>
              <a:t> use on their driver station PCs. Once you have written your code, you can connect to the </a:t>
            </a:r>
            <a:r>
              <a:rPr lang="en-US" baseline="0" dirty="0" err="1"/>
              <a:t>roboRIO</a:t>
            </a:r>
            <a:r>
              <a:rPr lang="en-US" baseline="0" dirty="0"/>
              <a:t> controller and deploy and run your code from here.</a:t>
            </a:r>
          </a:p>
          <a:p>
            <a:endParaRPr lang="en-US" baseline="0" dirty="0"/>
          </a:p>
          <a:p>
            <a:r>
              <a:rPr lang="en-US" baseline="0" dirty="0"/>
              <a:t>The right side and left side of the dashboard allow you to select different tabs independent and the middle Robot Info section is always visible.</a:t>
            </a:r>
          </a:p>
          <a:p>
            <a:endParaRPr lang="en-US" baseline="0" dirty="0"/>
          </a:p>
          <a:p>
            <a:r>
              <a:rPr lang="en-US" baseline="0" dirty="0"/>
              <a:t>Operation tab: </a:t>
            </a:r>
            <a:r>
              <a:rPr lang="en-US" sz="1200" b="0" i="0" kern="1200" baseline="0" dirty="0">
                <a:solidFill>
                  <a:schemeClr val="tx1"/>
                </a:solidFill>
                <a:latin typeface="+mn-lt"/>
                <a:ea typeface="+mn-ea"/>
                <a:cs typeface="+mn-cs"/>
              </a:rPr>
              <a:t>This tells you </a:t>
            </a:r>
            <a:r>
              <a:rPr lang="en-US" sz="1200" b="0" i="0" kern="1200" dirty="0">
                <a:solidFill>
                  <a:schemeClr val="tx1"/>
                </a:solidFill>
                <a:latin typeface="+mn-lt"/>
                <a:ea typeface="+mn-ea"/>
                <a:cs typeface="+mn-cs"/>
              </a:rPr>
              <a:t>which stage of the game you’re in, and info about your Dashboard PC. From here, you can enable your robot, test your code, and set up for competitions.</a:t>
            </a:r>
            <a:endParaRPr lang="en-US"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30</a:t>
            </a:fld>
            <a:endParaRPr lang="en-US"/>
          </a:p>
        </p:txBody>
      </p:sp>
    </p:spTree>
    <p:extLst>
      <p:ext uri="{BB962C8B-B14F-4D97-AF65-F5344CB8AC3E}">
        <p14:creationId xmlns:p14="http://schemas.microsoft.com/office/powerpoint/2010/main" val="1931291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Driver Station is an executable</a:t>
            </a:r>
            <a:r>
              <a:rPr lang="en-US" baseline="0" dirty="0"/>
              <a:t> </a:t>
            </a:r>
            <a:r>
              <a:rPr lang="en-US" dirty="0"/>
              <a:t>utility that all FRC teams are required to</a:t>
            </a:r>
            <a:r>
              <a:rPr lang="en-US" baseline="0" dirty="0"/>
              <a:t> use on their driver station PCs. Once you have written your code, you can connect to the </a:t>
            </a:r>
            <a:r>
              <a:rPr lang="en-US" baseline="0" dirty="0" err="1"/>
              <a:t>roboRIO</a:t>
            </a:r>
            <a:r>
              <a:rPr lang="en-US" baseline="0" dirty="0"/>
              <a:t> controller and deploy and run your code from here.</a:t>
            </a:r>
          </a:p>
          <a:p>
            <a:endParaRPr lang="en-US" baseline="0" dirty="0"/>
          </a:p>
          <a:p>
            <a:r>
              <a:rPr lang="en-US" baseline="0" dirty="0"/>
              <a:t>Diagnostics tab: This includes communication info versions and includes buttons to easily reboot your </a:t>
            </a:r>
            <a:r>
              <a:rPr lang="en-US" baseline="0" dirty="0" err="1"/>
              <a:t>roboRIO</a:t>
            </a:r>
            <a:r>
              <a:rPr lang="en-US" baseline="0" dirty="0"/>
              <a:t> or </a:t>
            </a:r>
            <a:r>
              <a:rPr lang="en-US" baseline="0" dirty="0" err="1"/>
              <a:t>relstart</a:t>
            </a:r>
            <a:r>
              <a:rPr lang="en-US" baseline="0" dirty="0"/>
              <a:t> the code.</a:t>
            </a:r>
          </a:p>
          <a:p>
            <a:endParaRPr lang="en-US" b="1" baseline="0" dirty="0"/>
          </a:p>
          <a:p>
            <a:r>
              <a:rPr lang="en-US" b="0" baseline="0" dirty="0"/>
              <a:t>This page also shows and error message on the Messages section</a:t>
            </a:r>
          </a:p>
          <a:p>
            <a:endParaRPr lang="en-US"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31</a:t>
            </a:fld>
            <a:endParaRPr lang="en-US"/>
          </a:p>
        </p:txBody>
      </p:sp>
    </p:spTree>
    <p:extLst>
      <p:ext uri="{BB962C8B-B14F-4D97-AF65-F5344CB8AC3E}">
        <p14:creationId xmlns:p14="http://schemas.microsoft.com/office/powerpoint/2010/main" val="3626785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aseline="0" dirty="0"/>
              <a:t>On the left we see the setup tab- This is where you configure your team info, set practice round timing, and choose your dashboard type.</a:t>
            </a:r>
          </a:p>
          <a:p>
            <a:r>
              <a:rPr lang="en-US" baseline="0" dirty="0"/>
              <a:t>On the Right the Chart mode where the dashboard shows info about the battery state, communication, and CPU information. </a:t>
            </a:r>
          </a:p>
          <a:p>
            <a:endParaRPr lang="en-US"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32</a:t>
            </a:fld>
            <a:endParaRPr lang="en-US"/>
          </a:p>
        </p:txBody>
      </p:sp>
    </p:spTree>
    <p:extLst>
      <p:ext uri="{BB962C8B-B14F-4D97-AF65-F5344CB8AC3E}">
        <p14:creationId xmlns:p14="http://schemas.microsoft.com/office/powerpoint/2010/main" val="1004865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On the Left we have the USB devices Tab which shows controllers other USB devices</a:t>
            </a:r>
            <a:r>
              <a:rPr lang="en-US" baseline="0" dirty="0"/>
              <a:t> connected to your dashboard computer, and displays live inputs from your joystick(s)</a:t>
            </a:r>
          </a:p>
          <a:p>
            <a:endParaRPr lang="en-US" baseline="0" dirty="0"/>
          </a:p>
          <a:p>
            <a:r>
              <a:rPr lang="en-US" baseline="0" dirty="0"/>
              <a:t>On the right we are showing the messages and chart mode where both sets of diagnostic info are visible at once. </a:t>
            </a:r>
            <a:endParaRPr lang="en-US" dirty="0"/>
          </a:p>
          <a:p>
            <a:endParaRPr lang="en-US"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33</a:t>
            </a:fld>
            <a:endParaRPr lang="en-US"/>
          </a:p>
        </p:txBody>
      </p:sp>
    </p:spTree>
    <p:extLst>
      <p:ext uri="{BB962C8B-B14F-4D97-AF65-F5344CB8AC3E}">
        <p14:creationId xmlns:p14="http://schemas.microsoft.com/office/powerpoint/2010/main" val="1352121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finally on the Power &amp; CAN tab we can</a:t>
            </a:r>
            <a:r>
              <a:rPr lang="en-US" baseline="0" dirty="0"/>
              <a:t> find basic info about the CAN connections and Power Distribution board if the PD board is connected over CAN.</a:t>
            </a:r>
            <a:endParaRPr lang="en-US" dirty="0"/>
          </a:p>
          <a:p>
            <a:endParaRPr lang="en-US"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34</a:t>
            </a:fld>
            <a:endParaRPr lang="en-US"/>
          </a:p>
        </p:txBody>
      </p:sp>
    </p:spTree>
    <p:extLst>
      <p:ext uri="{BB962C8B-B14F-4D97-AF65-F5344CB8AC3E}">
        <p14:creationId xmlns:p14="http://schemas.microsoft.com/office/powerpoint/2010/main" val="618066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the next</a:t>
            </a:r>
            <a:r>
              <a:rPr lang="en-US" baseline="0" dirty="0"/>
              <a:t> few slides, learn how to start driving in 5 steps. If you have LabVIEW and the FRC 2015 Utility Package installed, you can follow along. You can complete this tutorial with real hardware or with a simulated robot. You need a joystick to drive, so make sure yours is plugged in.</a:t>
            </a:r>
          </a:p>
          <a:p>
            <a:endParaRPr lang="en-US" baseline="0" dirty="0"/>
          </a:p>
          <a:p>
            <a:r>
              <a:rPr lang="en-US" baseline="0" dirty="0"/>
              <a:t>Open LabVIEW and start by creating a new </a:t>
            </a:r>
            <a:r>
              <a:rPr lang="en-US" baseline="0" dirty="0" err="1"/>
              <a:t>roboRIO</a:t>
            </a:r>
            <a:r>
              <a:rPr lang="en-US" baseline="0" dirty="0"/>
              <a:t> Robot Project.</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35</a:t>
            </a:fld>
            <a:endParaRPr lang="en-US"/>
          </a:p>
        </p:txBody>
      </p:sp>
    </p:spTree>
    <p:extLst>
      <p:ext uri="{BB962C8B-B14F-4D97-AF65-F5344CB8AC3E}">
        <p14:creationId xmlns:p14="http://schemas.microsoft.com/office/powerpoint/2010/main" val="2407973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After</a:t>
            </a:r>
            <a:r>
              <a:rPr lang="en-US" baseline="0" dirty="0"/>
              <a:t> you create a new </a:t>
            </a:r>
            <a:r>
              <a:rPr lang="en-US" baseline="0" dirty="0" err="1"/>
              <a:t>roboRIO</a:t>
            </a:r>
            <a:r>
              <a:rPr lang="en-US" baseline="0" dirty="0"/>
              <a:t> Robot Project, you see this dialog.</a:t>
            </a:r>
          </a:p>
          <a:p>
            <a:endParaRPr lang="en-US" baseline="0" dirty="0"/>
          </a:p>
          <a:p>
            <a:r>
              <a:rPr lang="en-US" baseline="0" dirty="0"/>
              <a:t>Give your project a good name, specify where you want to save everything, set your Team Number which will be used to automatically generate an IP address, and select the drive style that most resembles your robot.</a:t>
            </a:r>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36</a:t>
            </a:fld>
            <a:endParaRPr lang="en-US"/>
          </a:p>
        </p:txBody>
      </p:sp>
    </p:spTree>
    <p:extLst>
      <p:ext uri="{BB962C8B-B14F-4D97-AF65-F5344CB8AC3E}">
        <p14:creationId xmlns:p14="http://schemas.microsoft.com/office/powerpoint/2010/main" val="79564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6</a:t>
            </a:fld>
            <a:endParaRPr lang="en-US"/>
          </a:p>
        </p:txBody>
      </p:sp>
    </p:spTree>
    <p:extLst>
      <p:ext uri="{BB962C8B-B14F-4D97-AF65-F5344CB8AC3E}">
        <p14:creationId xmlns:p14="http://schemas.microsoft.com/office/powerpoint/2010/main" val="1770961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default project that is generated</a:t>
            </a:r>
            <a:r>
              <a:rPr lang="en-US" baseline="0" dirty="0"/>
              <a:t> is already drivable as soon as you open it. The default code is simple and just has the drive modes implemented. By default, the autonomous code does nothing until you go in and edit it.  Robot Main is the master program that deploys and runs all of the team code. For this exercise, you want to run just the default code, so open Robot Main by double-clicking on it.</a:t>
            </a:r>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37</a:t>
            </a:fld>
            <a:endParaRPr lang="en-US"/>
          </a:p>
        </p:txBody>
      </p:sp>
    </p:spTree>
    <p:extLst>
      <p:ext uri="{BB962C8B-B14F-4D97-AF65-F5344CB8AC3E}">
        <p14:creationId xmlns:p14="http://schemas.microsoft.com/office/powerpoint/2010/main" val="1402186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the bottom left corner of both the front panel</a:t>
            </a:r>
            <a:r>
              <a:rPr lang="en-US" baseline="0" dirty="0"/>
              <a:t> (grey) window and the block diagram (white), the target for execution is listed. To change the target, right-click on the white box and select your target. </a:t>
            </a:r>
            <a:r>
              <a:rPr lang="en-US" dirty="0"/>
              <a:t>When</a:t>
            </a:r>
            <a:r>
              <a:rPr lang="en-US" baseline="0" dirty="0"/>
              <a:t> you right-click, you’re changing the deployment environment. It may take a few minutes to load the simulation </a:t>
            </a:r>
            <a:r>
              <a:rPr lang="en-US" baseline="0" dirty="0" err="1"/>
              <a:t>VIs.</a:t>
            </a:r>
            <a:r>
              <a:rPr lang="en-US" baseline="0" dirty="0"/>
              <a:t> </a:t>
            </a:r>
          </a:p>
          <a:p>
            <a:endParaRPr lang="en-US" baseline="0" dirty="0"/>
          </a:p>
          <a:p>
            <a:endParaRPr lang="en-US" baseline="0" dirty="0"/>
          </a:p>
          <a:p>
            <a:r>
              <a:rPr lang="en-US" baseline="0" dirty="0"/>
              <a:t>Only a joystick is needed to simulate a robot. </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38</a:t>
            </a:fld>
            <a:endParaRPr lang="en-US"/>
          </a:p>
        </p:txBody>
      </p:sp>
    </p:spTree>
    <p:extLst>
      <p:ext uri="{BB962C8B-B14F-4D97-AF65-F5344CB8AC3E}">
        <p14:creationId xmlns:p14="http://schemas.microsoft.com/office/powerpoint/2010/main" val="1053166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 can press the Run</a:t>
            </a:r>
            <a:r>
              <a:rPr lang="en-US" baseline="0" dirty="0"/>
              <a:t> button from either the block diagram or front panel. LabVIEW must be able to establish a connection to the </a:t>
            </a:r>
            <a:r>
              <a:rPr lang="en-US" baseline="0" dirty="0" err="1"/>
              <a:t>roboRIO</a:t>
            </a:r>
            <a:r>
              <a:rPr lang="en-US" baseline="0" dirty="0"/>
              <a:t> controller to deploy to it. </a:t>
            </a:r>
          </a:p>
          <a:p>
            <a:endParaRPr lang="en-US" baseline="0" dirty="0"/>
          </a:p>
          <a:p>
            <a:r>
              <a:rPr lang="en-US" baseline="0" dirty="0"/>
              <a:t>If you are using a real robot, check the three lights in the Driver Station to make sure the joystick, robot code, and communication are all good before enabling </a:t>
            </a:r>
            <a:r>
              <a:rPr lang="en-US" b="1" baseline="0" dirty="0" err="1"/>
              <a:t>TeleOp</a:t>
            </a:r>
            <a:r>
              <a:rPr lang="en-US" b="0" baseline="0" dirty="0"/>
              <a:t>.</a:t>
            </a:r>
            <a:endParaRPr lang="en-US" b="1" baseline="0" dirty="0"/>
          </a:p>
          <a:p>
            <a:r>
              <a:rPr lang="en-US" baseline="0" dirty="0"/>
              <a:t>Once </a:t>
            </a:r>
            <a:r>
              <a:rPr lang="en-US" baseline="0" dirty="0" err="1"/>
              <a:t>TeleOp</a:t>
            </a:r>
            <a:r>
              <a:rPr lang="en-US" baseline="0" dirty="0"/>
              <a:t> is enabled, the robot is live! </a:t>
            </a:r>
          </a:p>
          <a:p>
            <a:endParaRPr lang="en-US" baseline="0" dirty="0"/>
          </a:p>
          <a:p>
            <a:r>
              <a:rPr lang="en-US" baseline="0" dirty="0"/>
              <a:t>Note: Since you ran the code instead of deploying it, the </a:t>
            </a:r>
            <a:r>
              <a:rPr lang="en-US" baseline="0" dirty="0" err="1"/>
              <a:t>roboRIO</a:t>
            </a:r>
            <a:r>
              <a:rPr lang="en-US" baseline="0" dirty="0"/>
              <a:t> controller runs the code only until it’s reset or power cycled. It does not start up automatically unless the application is built and set to run at startup.</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39</a:t>
            </a:fld>
            <a:endParaRPr lang="en-US"/>
          </a:p>
        </p:txBody>
      </p:sp>
    </p:spTree>
    <p:extLst>
      <p:ext uri="{BB962C8B-B14F-4D97-AF65-F5344CB8AC3E}">
        <p14:creationId xmlns:p14="http://schemas.microsoft.com/office/powerpoint/2010/main" val="3653774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During the next exercise,</a:t>
            </a:r>
            <a:r>
              <a:rPr lang="en-US" baseline="0" dirty="0"/>
              <a:t> when you configure a new project in LabVIEW FRC, you can use a default code template. By using this template, you can drive the robot in Arcade mode without making any code changes. </a:t>
            </a:r>
          </a:p>
          <a:p>
            <a:endParaRPr lang="en-US" baseline="0" dirty="0"/>
          </a:p>
          <a:p>
            <a:r>
              <a:rPr lang="en-US" baseline="0" dirty="0"/>
              <a:t>In the coming slides, investigate the block diagram (code) of the Robot Main.vi to understand the key components and their functions.  </a:t>
            </a:r>
          </a:p>
          <a:p>
            <a:endParaRPr lang="en-US" baseline="0" dirty="0"/>
          </a:p>
          <a:p>
            <a:r>
              <a:rPr lang="en-US" dirty="0"/>
              <a:t>The </a:t>
            </a:r>
            <a:r>
              <a:rPr lang="en-US" b="1" dirty="0"/>
              <a:t>front</a:t>
            </a:r>
            <a:r>
              <a:rPr lang="en-US" b="1" baseline="0" dirty="0"/>
              <a:t> panel</a:t>
            </a:r>
            <a:r>
              <a:rPr lang="en-US" b="0" baseline="0" dirty="0"/>
              <a:t> is the user interface for the program where you place </a:t>
            </a:r>
            <a:r>
              <a:rPr lang="en-US" b="1" baseline="0" dirty="0"/>
              <a:t>controls</a:t>
            </a:r>
            <a:r>
              <a:rPr lang="en-US" b="0" baseline="0" dirty="0"/>
              <a:t> to input values to the system and </a:t>
            </a:r>
            <a:r>
              <a:rPr lang="en-US" b="1" i="0" baseline="0" dirty="0"/>
              <a:t>indicators</a:t>
            </a:r>
            <a:r>
              <a:rPr lang="en-US" b="1" i="1" baseline="0" dirty="0"/>
              <a:t> </a:t>
            </a:r>
            <a:r>
              <a:rPr lang="en-US" b="0" i="0" baseline="0" dirty="0"/>
              <a:t>to display outputs to the user</a:t>
            </a:r>
            <a:r>
              <a:rPr lang="en-US" b="0" baseline="0" dirty="0"/>
              <a:t>.</a:t>
            </a:r>
          </a:p>
          <a:p>
            <a:endParaRPr lang="en-US" dirty="0"/>
          </a:p>
          <a:p>
            <a:r>
              <a:rPr lang="en-US" dirty="0"/>
              <a:t>The </a:t>
            </a:r>
            <a:r>
              <a:rPr lang="en-US" b="1" dirty="0"/>
              <a:t>block diagram</a:t>
            </a:r>
            <a:r>
              <a:rPr lang="en-US" b="0" dirty="0"/>
              <a:t> contains the graphical source code.</a:t>
            </a:r>
          </a:p>
          <a:p>
            <a:endParaRPr lang="en-US" b="0" dirty="0"/>
          </a:p>
          <a:p>
            <a:pPr defTabSz="966612">
              <a:defRPr/>
            </a:pPr>
            <a:r>
              <a:rPr lang="en-US" b="1" dirty="0"/>
              <a:t>Icon:</a:t>
            </a:r>
            <a:r>
              <a:rPr lang="en-US" dirty="0"/>
              <a:t> Graphical representation of a VI</a:t>
            </a:r>
          </a:p>
          <a:p>
            <a:pPr defTabSz="966612">
              <a:defRPr/>
            </a:pPr>
            <a:r>
              <a:rPr lang="en-US" b="1" dirty="0"/>
              <a:t>Connector Pane:</a:t>
            </a:r>
            <a:r>
              <a:rPr lang="en-US" dirty="0"/>
              <a:t> Map of the inputs and outputs of a VI</a:t>
            </a:r>
          </a:p>
          <a:p>
            <a:endParaRPr lang="en-US" dirty="0"/>
          </a:p>
          <a:p>
            <a:r>
              <a:rPr lang="en-US" dirty="0"/>
              <a:t>You</a:t>
            </a:r>
            <a:r>
              <a:rPr lang="en-US" baseline="0" dirty="0"/>
              <a:t> need t</a:t>
            </a:r>
            <a:r>
              <a:rPr lang="en-US" dirty="0"/>
              <a:t>he </a:t>
            </a:r>
            <a:r>
              <a:rPr lang="en-US" b="1" dirty="0"/>
              <a:t>icon/connector panes</a:t>
            </a:r>
            <a:r>
              <a:rPr lang="en-US" dirty="0"/>
              <a:t> to use a VI as a </a:t>
            </a:r>
            <a:r>
              <a:rPr lang="en-US" dirty="0" err="1"/>
              <a:t>subVI</a:t>
            </a:r>
            <a:r>
              <a:rPr lang="en-US" dirty="0"/>
              <a:t>. The connector pane is a map of the inputs and outputs of a VI.</a:t>
            </a:r>
          </a:p>
          <a:p>
            <a:endParaRPr lang="en-US" dirty="0"/>
          </a:p>
          <a:p>
            <a:r>
              <a:rPr lang="en-US" dirty="0"/>
              <a:t>A </a:t>
            </a:r>
            <a:r>
              <a:rPr lang="en-US" dirty="0" err="1"/>
              <a:t>subVI</a:t>
            </a:r>
            <a:r>
              <a:rPr lang="en-US" dirty="0"/>
              <a:t> is similar to a </a:t>
            </a:r>
            <a:r>
              <a:rPr lang="en-US" b="0" dirty="0"/>
              <a:t>subroutine or function in a text-based programming language.</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41</a:t>
            </a:fld>
            <a:endParaRPr lang="en-US"/>
          </a:p>
        </p:txBody>
      </p:sp>
    </p:spTree>
    <p:extLst>
      <p:ext uri="{BB962C8B-B14F-4D97-AF65-F5344CB8AC3E}">
        <p14:creationId xmlns:p14="http://schemas.microsoft.com/office/powerpoint/2010/main" val="2948184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 can use the LabVIEW project to access and organize project files.</a:t>
            </a:r>
            <a:r>
              <a:rPr lang="en-US" baseline="0" dirty="0"/>
              <a:t> </a:t>
            </a:r>
            <a:r>
              <a:rPr lang="en-US" dirty="0"/>
              <a:t>You view project files in the </a:t>
            </a:r>
            <a:r>
              <a:rPr lang="en-US" b="1" dirty="0"/>
              <a:t>Project Explorer</a:t>
            </a:r>
            <a:r>
              <a:rPr lang="en-US" b="1" baseline="0" dirty="0"/>
              <a:t> </a:t>
            </a:r>
            <a:r>
              <a:rPr lang="en-US" baseline="0" dirty="0"/>
              <a:t>window. </a:t>
            </a:r>
            <a:r>
              <a:rPr lang="en-US" dirty="0"/>
              <a:t>Project files can include LabVIEW and non-LabVIEW files.  </a:t>
            </a:r>
          </a:p>
          <a:p>
            <a:endParaRPr lang="en-US" dirty="0"/>
          </a:p>
          <a:p>
            <a:r>
              <a:rPr lang="en-US" dirty="0"/>
              <a:t>You can </a:t>
            </a:r>
            <a:r>
              <a:rPr lang="en-US" baseline="0" dirty="0"/>
              <a:t>use LabVIEW to build an executable and installer. Various hardware courses use the LabVIEW Project Explorer to configure and deploy applications to a target. </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42</a:t>
            </a:fld>
            <a:endParaRPr lang="en-US"/>
          </a:p>
        </p:txBody>
      </p:sp>
    </p:spTree>
    <p:extLst>
      <p:ext uri="{BB962C8B-B14F-4D97-AF65-F5344CB8AC3E}">
        <p14:creationId xmlns:p14="http://schemas.microsoft.com/office/powerpoint/2010/main" val="3797130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Discuss how a front panel is the user interface of the VI and contains controls and indicators. A section following this slide concentrates on the front panel in more depth.</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43</a:t>
            </a:fld>
            <a:endParaRPr lang="en-US"/>
          </a:p>
        </p:txBody>
      </p:sp>
    </p:spTree>
    <p:extLst>
      <p:ext uri="{BB962C8B-B14F-4D97-AF65-F5344CB8AC3E}">
        <p14:creationId xmlns:p14="http://schemas.microsoft.com/office/powerpoint/2010/main" val="1851383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With</a:t>
            </a:r>
            <a:r>
              <a:rPr lang="en-US" baseline="0" dirty="0"/>
              <a:t> t</a:t>
            </a:r>
            <a:r>
              <a:rPr lang="en-US" dirty="0"/>
              <a:t>he Controls Palette, you can access all</a:t>
            </a:r>
            <a:r>
              <a:rPr lang="en-US" baseline="0" dirty="0"/>
              <a:t> of the controls and indicators that are placed on the front panel. Right-click on the FRONT PANEL (not the block diagram) to browse the Controls Palette. </a:t>
            </a:r>
          </a:p>
          <a:p>
            <a:endParaRPr lang="en-US" baseline="0" dirty="0"/>
          </a:p>
          <a:p>
            <a:r>
              <a:rPr lang="en-US" baseline="0" dirty="0"/>
              <a:t>Use the thumbtack in the top left corner to lock the front panel so it stays open.</a:t>
            </a:r>
          </a:p>
          <a:p>
            <a:endParaRPr lang="en-US" baseline="0" dirty="0"/>
          </a:p>
          <a:p>
            <a:r>
              <a:rPr lang="en-US" baseline="0" dirty="0"/>
              <a:t>The modern, silver, classic, and system palettes all have a different look and feel, but they all function the same.</a:t>
            </a:r>
          </a:p>
          <a:p>
            <a:endParaRPr lang="en-US" baseline="0" dirty="0"/>
          </a:p>
          <a:p>
            <a:r>
              <a:rPr lang="en-US" baseline="0" dirty="0"/>
              <a:t>You can even create custom controls and indicators using your own graphics. There is a link to a tutorial in the references section.</a:t>
            </a:r>
          </a:p>
          <a:p>
            <a:endParaRPr lang="en-US" baseline="0" dirty="0"/>
          </a:p>
          <a:p>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44</a:t>
            </a:fld>
            <a:endParaRPr lang="en-US"/>
          </a:p>
        </p:txBody>
      </p:sp>
    </p:spTree>
    <p:extLst>
      <p:ext uri="{BB962C8B-B14F-4D97-AF65-F5344CB8AC3E}">
        <p14:creationId xmlns:p14="http://schemas.microsoft.com/office/powerpoint/2010/main" val="31676525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block</a:t>
            </a:r>
            <a:r>
              <a:rPr lang="en-US" baseline="0" dirty="0"/>
              <a:t> diagram is the graphical code that controls how the program executes. Block diagrams are composed of functions, terminals, and constants connected by wires. Like any programming language, LabVIEW has loops, Case structures, and conditional statements, but in LabVIEW, it’s all graphical. </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45</a:t>
            </a:fld>
            <a:endParaRPr lang="en-US"/>
          </a:p>
        </p:txBody>
      </p:sp>
    </p:spTree>
    <p:extLst>
      <p:ext uri="{BB962C8B-B14F-4D97-AF65-F5344CB8AC3E}">
        <p14:creationId xmlns:p14="http://schemas.microsoft.com/office/powerpoint/2010/main" val="3052951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Open the Functions Palette by right-clicking on the BLOCK DIAGRAM (not the front</a:t>
            </a:r>
            <a:r>
              <a:rPr lang="en-US" baseline="0" dirty="0"/>
              <a:t> panel). You can browse through hundreds of functions sorted by type or search directly for a function by name using the search button in the top right corner. When you install the FRC 2015 Update Package, you see a few extra palettes specific to </a:t>
            </a:r>
            <a:r>
              <a:rPr lang="en-US" i="1" baseline="0" dirty="0"/>
              <a:t>FIRST</a:t>
            </a:r>
            <a:r>
              <a:rPr lang="en-US" baseline="0" dirty="0"/>
              <a:t>.</a:t>
            </a:r>
          </a:p>
          <a:p>
            <a:endParaRPr lang="en-US" baseline="0" dirty="0"/>
          </a:p>
          <a:p>
            <a:r>
              <a:rPr lang="en-US" baseline="0" dirty="0"/>
              <a:t>The </a:t>
            </a:r>
            <a:r>
              <a:rPr lang="en-US" i="1" baseline="0" dirty="0"/>
              <a:t>FIRST</a:t>
            </a:r>
            <a:r>
              <a:rPr lang="en-US" baseline="0" dirty="0"/>
              <a:t> WPI Robotics Library, Vision, and PID palettes all include functions you need to program your robot. </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46</a:t>
            </a:fld>
            <a:endParaRPr lang="en-US"/>
          </a:p>
        </p:txBody>
      </p:sp>
    </p:spTree>
    <p:extLst>
      <p:ext uri="{BB962C8B-B14F-4D97-AF65-F5344CB8AC3E}">
        <p14:creationId xmlns:p14="http://schemas.microsoft.com/office/powerpoint/2010/main" val="2355583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48537" eaLnBrk="0" fontAlgn="base" hangingPunct="0">
              <a:spcBef>
                <a:spcPct val="30000"/>
              </a:spcBef>
              <a:spcAft>
                <a:spcPct val="0"/>
              </a:spcAft>
              <a:defRPr/>
            </a:pPr>
            <a:r>
              <a:rPr lang="en-US" dirty="0"/>
              <a:t>Data values you enter on the front panel controls enter the block diagram through the control terminals on the block diagram. </a:t>
            </a:r>
          </a:p>
          <a:p>
            <a:pPr defTabSz="948537" eaLnBrk="0" fontAlgn="base" hangingPunct="0">
              <a:spcBef>
                <a:spcPct val="30000"/>
              </a:spcBef>
              <a:spcAft>
                <a:spcPct val="0"/>
              </a:spcAft>
              <a:defRPr/>
            </a:pPr>
            <a:r>
              <a:rPr lang="en-US" dirty="0"/>
              <a:t>During execution, the output data values from the block diagram pass from indicator terminals to the front panel</a:t>
            </a:r>
            <a:r>
              <a:rPr lang="en-US" baseline="0" dirty="0"/>
              <a:t> indicators</a:t>
            </a:r>
            <a:r>
              <a:rPr lang="en-US" dirty="0"/>
              <a:t>.</a:t>
            </a:r>
          </a:p>
          <a:p>
            <a:pPr defTabSz="948537" eaLnBrk="0" fontAlgn="base" hangingPunct="0">
              <a:spcBef>
                <a:spcPct val="30000"/>
              </a:spcBef>
              <a:spcAft>
                <a:spcPct val="0"/>
              </a:spcAft>
              <a:defRPr/>
            </a:pPr>
            <a:endParaRPr lang="en-US" dirty="0"/>
          </a:p>
          <a:p>
            <a:pPr defTabSz="948537" eaLnBrk="0" fontAlgn="base" hangingPunct="0">
              <a:spcBef>
                <a:spcPct val="30000"/>
              </a:spcBef>
              <a:spcAft>
                <a:spcPct val="0"/>
              </a:spcAft>
              <a:defRPr/>
            </a:pPr>
            <a:r>
              <a:rPr lang="en-US" dirty="0"/>
              <a:t>Front</a:t>
            </a:r>
            <a:r>
              <a:rPr lang="en-US" baseline="0" dirty="0"/>
              <a:t> panel items share the same label name as the block diagram terminal. When you change one, both change.</a:t>
            </a:r>
            <a:endParaRPr lang="en-US" dirty="0"/>
          </a:p>
          <a:p>
            <a:endParaRPr lang="en-US" dirty="0"/>
          </a:p>
          <a:p>
            <a:r>
              <a:rPr lang="en-US" dirty="0"/>
              <a:t>Note the visual difference between controls and indicators on the block diagram.</a:t>
            </a:r>
            <a:r>
              <a:rPr lang="en-US" baseline="0" dirty="0"/>
              <a:t> T</a:t>
            </a:r>
            <a:r>
              <a:rPr lang="en-US" dirty="0"/>
              <a:t>he little arrow on the terminal shows where the wires connect. Controls output the value on the right</a:t>
            </a:r>
            <a:r>
              <a:rPr lang="en-US" baseline="0" dirty="0"/>
              <a:t> side and indicators read the value from the left side.</a:t>
            </a:r>
          </a:p>
          <a:p>
            <a:endParaRPr lang="en-US" dirty="0"/>
          </a:p>
          <a:p>
            <a:r>
              <a:rPr lang="en-US" dirty="0"/>
              <a:t>Note that constants (the Triangular Multiplier) are available only on the block diagram.</a:t>
            </a:r>
          </a:p>
          <a:p>
            <a:r>
              <a:rPr lang="en-US" baseline="0" dirty="0"/>
              <a:t>You can r</a:t>
            </a:r>
            <a:r>
              <a:rPr lang="en-US" dirty="0"/>
              <a:t>ight-click a terminal to change it between</a:t>
            </a:r>
            <a:r>
              <a:rPr lang="en-US" baseline="0" dirty="0"/>
              <a:t> a control, indicator, or constant.</a:t>
            </a:r>
          </a:p>
          <a:p>
            <a:endParaRPr lang="en-US" baseline="0" dirty="0"/>
          </a:p>
          <a:p>
            <a:r>
              <a:rPr lang="en-US" baseline="0" dirty="0"/>
              <a:t>Terminals can be big or small. In this image, the Base terminal is large and shows the data type (double precision, DBL) and the control type (numeric). When the terminals are small, they show only the data type. </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47</a:t>
            </a:fld>
            <a:endParaRPr lang="en-US"/>
          </a:p>
        </p:txBody>
      </p:sp>
    </p:spTree>
    <p:extLst>
      <p:ext uri="{BB962C8B-B14F-4D97-AF65-F5344CB8AC3E}">
        <p14:creationId xmlns:p14="http://schemas.microsoft.com/office/powerpoint/2010/main" val="160668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Use the DVD from your kit of parts or download the “NI Software for FRC 2015” file from ni.com/</a:t>
            </a:r>
            <a:r>
              <a:rPr lang="en-US" baseline="0" dirty="0" err="1"/>
              <a:t>frc</a:t>
            </a:r>
            <a:r>
              <a:rPr lang="en-US" baseline="0" dirty="0"/>
              <a:t>. Once you download the software click on Autorun.exe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[Note to instructor: Be sure to explain that they need to download, </a:t>
            </a:r>
            <a:r>
              <a:rPr lang="en-US" b="0" u="sng" baseline="0" dirty="0"/>
              <a:t>unzip</a:t>
            </a:r>
            <a:r>
              <a:rPr lang="en-US" b="0" u="none" baseline="0" dirty="0"/>
              <a:t>, and then</a:t>
            </a:r>
            <a:r>
              <a:rPr lang="en-US" baseline="0" dirty="0"/>
              <a:t> install the software. We’ve gotten a lot of questions about this.]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Click next on the first screen and then select the products you would like to install.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[Animation]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you plan to develop your robot in LabVIEW, install all of the components.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you are using C++ or Java but still want to use the NI Vision Development Module, just install it and deselect all of the other components.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7</a:t>
            </a:fld>
            <a:endParaRPr lang="en-US"/>
          </a:p>
        </p:txBody>
      </p:sp>
    </p:spTree>
    <p:extLst>
      <p:ext uri="{BB962C8B-B14F-4D97-AF65-F5344CB8AC3E}">
        <p14:creationId xmlns:p14="http://schemas.microsoft.com/office/powerpoint/2010/main" val="609688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LabVIEW uses dataflow</a:t>
            </a:r>
            <a:r>
              <a:rPr lang="en-US" baseline="0" dirty="0"/>
              <a:t> programming, which dictates that the order of execution is controlled by how the nodes are wired together. Each function executes once all of the input parameters are ready. Code does not necessarily execute from left to right, but it is easier to read if you lay it out that way. </a:t>
            </a:r>
          </a:p>
          <a:p>
            <a:endParaRPr lang="en-US" baseline="0" dirty="0"/>
          </a:p>
          <a:p>
            <a:r>
              <a:rPr lang="en-US" baseline="0" dirty="0"/>
              <a:t>You can open up any VI and run it in highlight execution mode by clicking the little light bulb on the block diagram toolbar. This shows you how the code is executing as well as the intermediate values.</a:t>
            </a:r>
          </a:p>
          <a:p>
            <a:endParaRPr lang="en-US" baseline="0" dirty="0"/>
          </a:p>
          <a:p>
            <a:r>
              <a:rPr lang="en-US" baseline="0" dirty="0"/>
              <a:t>WARNING: When you run code in highlight execution mode, it SLOWS DOWN the execution speed dramatically. If you are using this with code running on the </a:t>
            </a:r>
            <a:r>
              <a:rPr lang="en-US" baseline="0" dirty="0" err="1"/>
              <a:t>roboRIO</a:t>
            </a:r>
            <a:r>
              <a:rPr lang="en-US" baseline="0" dirty="0"/>
              <a:t> controller, it causes a timeout on the </a:t>
            </a:r>
            <a:r>
              <a:rPr lang="en-US" i="1" baseline="0" dirty="0"/>
              <a:t>FIRST</a:t>
            </a:r>
            <a:r>
              <a:rPr lang="en-US" baseline="0" dirty="0"/>
              <a:t> safety features (watchdog). </a:t>
            </a:r>
          </a:p>
          <a:p>
            <a:endParaRPr lang="en-US" baseline="0" dirty="0"/>
          </a:p>
          <a:p>
            <a:r>
              <a:rPr lang="en-US" baseline="0" dirty="0"/>
              <a:t>More on dataflow programming: </a:t>
            </a:r>
            <a:r>
              <a:rPr lang="en-US" dirty="0">
                <a:hlinkClick r:id="rId3"/>
              </a:rPr>
              <a:t>http://www.ni.com/gettingstarted/labviewbasics/dataflow.htm</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48</a:t>
            </a:fld>
            <a:endParaRPr lang="en-US"/>
          </a:p>
        </p:txBody>
      </p:sp>
    </p:spTree>
    <p:extLst>
      <p:ext uri="{BB962C8B-B14F-4D97-AF65-F5344CB8AC3E}">
        <p14:creationId xmlns:p14="http://schemas.microsoft.com/office/powerpoint/2010/main" val="2097365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pPr defTabSz="948537" eaLnBrk="0" fontAlgn="base" hangingPunct="0">
              <a:spcBef>
                <a:spcPct val="30000"/>
              </a:spcBef>
              <a:spcAft>
                <a:spcPct val="0"/>
              </a:spcAft>
              <a:defRPr/>
            </a:pPr>
            <a:r>
              <a:rPr lang="en-US" b="0" dirty="0"/>
              <a:t>The LabVIEW toolbar can</a:t>
            </a:r>
            <a:r>
              <a:rPr lang="en-US" b="0" baseline="0" dirty="0"/>
              <a:t> be found on both the front panel and block diagram window. Some of the tools appear on both bars while others are specific to one window.</a:t>
            </a:r>
          </a:p>
          <a:p>
            <a:pPr marL="0" marR="0" indent="0" algn="l" defTabSz="948537"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48537" rtl="0" eaLnBrk="0" fontAlgn="base" latinLnBrk="0" hangingPunct="0">
              <a:lnSpc>
                <a:spcPct val="100000"/>
              </a:lnSpc>
              <a:spcBef>
                <a:spcPct val="30000"/>
              </a:spcBef>
              <a:spcAft>
                <a:spcPct val="0"/>
              </a:spcAft>
              <a:buClrTx/>
              <a:buSzTx/>
              <a:buFontTx/>
              <a:buNone/>
              <a:tabLst/>
              <a:defRPr/>
            </a:pPr>
            <a:r>
              <a:rPr lang="en-US" b="0" baseline="0" dirty="0"/>
              <a:t>Click the Run button to run the VI. </a:t>
            </a:r>
            <a:r>
              <a:rPr lang="en-US" b="0" dirty="0"/>
              <a:t>LabVIEW compiles the VI, if necessary. You can run a VI if the Run button appears as a solid white arrow.</a:t>
            </a:r>
            <a:r>
              <a:rPr lang="en-US" b="0" baseline="0" dirty="0"/>
              <a:t>  </a:t>
            </a:r>
          </a:p>
          <a:p>
            <a:pPr marL="0" marR="0" indent="0" algn="l" defTabSz="948537"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48537" rtl="0" eaLnBrk="0" fontAlgn="base" latinLnBrk="0" hangingPunct="0">
              <a:lnSpc>
                <a:spcPct val="100000"/>
              </a:lnSpc>
              <a:spcBef>
                <a:spcPct val="30000"/>
              </a:spcBef>
              <a:spcAft>
                <a:spcPct val="0"/>
              </a:spcAft>
              <a:buClrTx/>
              <a:buSzTx/>
              <a:buFontTx/>
              <a:buNone/>
              <a:tabLst/>
              <a:defRPr/>
            </a:pPr>
            <a:r>
              <a:rPr lang="en-US" b="0" baseline="0" dirty="0"/>
              <a:t>[animation]</a:t>
            </a:r>
            <a:endParaRPr lang="en-US" b="0" dirty="0"/>
          </a:p>
          <a:p>
            <a:pPr defTabSz="948537" eaLnBrk="0" fontAlgn="base" hangingPunct="0">
              <a:spcBef>
                <a:spcPct val="30000"/>
              </a:spcBef>
              <a:spcAft>
                <a:spcPct val="0"/>
              </a:spcAft>
              <a:defRPr/>
            </a:pPr>
            <a:r>
              <a:rPr lang="en-US" b="0" baseline="0" dirty="0"/>
              <a:t>If the Run button appears broken, the VI contains edit-time errors. Click the broken arrow to display the errors.</a:t>
            </a:r>
          </a:p>
          <a:p>
            <a:pPr defTabSz="948537" eaLnBrk="0" fontAlgn="base" hangingPunct="0">
              <a:spcBef>
                <a:spcPct val="30000"/>
              </a:spcBef>
              <a:spcAft>
                <a:spcPct val="0"/>
              </a:spcAft>
              <a:defRPr/>
            </a:pPr>
            <a:endParaRPr lang="en-US" b="0" baseline="0" dirty="0"/>
          </a:p>
          <a:p>
            <a:pPr defTabSz="948537" eaLnBrk="0" fontAlgn="base" hangingPunct="0">
              <a:spcBef>
                <a:spcPct val="30000"/>
              </a:spcBef>
              <a:spcAft>
                <a:spcPct val="0"/>
              </a:spcAft>
              <a:defRPr/>
            </a:pPr>
            <a:r>
              <a:rPr lang="en-US" b="0" baseline="0" dirty="0"/>
              <a:t>The Run Tools include </a:t>
            </a:r>
          </a:p>
          <a:p>
            <a:pPr lvl="1" defTabSz="948537" eaLnBrk="0" fontAlgn="base" hangingPunct="0">
              <a:spcBef>
                <a:spcPct val="30000"/>
              </a:spcBef>
              <a:spcAft>
                <a:spcPct val="0"/>
              </a:spcAft>
              <a:defRPr/>
            </a:pPr>
            <a:r>
              <a:rPr lang="en-US" b="0" baseline="0" dirty="0"/>
              <a:t>Run—Execute the VI</a:t>
            </a:r>
          </a:p>
          <a:p>
            <a:pPr lvl="1" defTabSz="948537" eaLnBrk="0" fontAlgn="base" hangingPunct="0">
              <a:spcBef>
                <a:spcPct val="30000"/>
              </a:spcBef>
              <a:spcAft>
                <a:spcPct val="0"/>
              </a:spcAft>
              <a:defRPr/>
            </a:pPr>
            <a:r>
              <a:rPr lang="en-US" b="0" baseline="0" dirty="0"/>
              <a:t>Run Continuously—Execute the VI over and over</a:t>
            </a:r>
          </a:p>
          <a:p>
            <a:pPr lvl="1" defTabSz="948537" eaLnBrk="0" fontAlgn="base" hangingPunct="0">
              <a:spcBef>
                <a:spcPct val="30000"/>
              </a:spcBef>
              <a:spcAft>
                <a:spcPct val="0"/>
              </a:spcAft>
              <a:defRPr/>
            </a:pPr>
            <a:r>
              <a:rPr lang="en-US" b="0" baseline="0" dirty="0"/>
              <a:t>Abort—Quit the VI immediately (this should not be used as a normal stop button because it does not allow the code to stop nicely)</a:t>
            </a:r>
          </a:p>
          <a:p>
            <a:pPr lvl="1" defTabSz="948537" eaLnBrk="0" fontAlgn="base" hangingPunct="0">
              <a:spcBef>
                <a:spcPct val="30000"/>
              </a:spcBef>
              <a:spcAft>
                <a:spcPct val="0"/>
              </a:spcAft>
              <a:defRPr/>
            </a:pPr>
            <a:r>
              <a:rPr lang="en-US" b="0" baseline="0" dirty="0"/>
              <a:t>Pause—Halt the execution</a:t>
            </a:r>
          </a:p>
          <a:p>
            <a:pPr defTabSz="948537" eaLnBrk="0" fontAlgn="base" hangingPunct="0">
              <a:spcBef>
                <a:spcPct val="30000"/>
              </a:spcBef>
              <a:spcAft>
                <a:spcPct val="0"/>
              </a:spcAft>
              <a:defRPr/>
            </a:pPr>
            <a:endParaRPr lang="en-US" b="0" baseline="0" dirty="0"/>
          </a:p>
          <a:p>
            <a:pPr defTabSz="948537" eaLnBrk="0" fontAlgn="base" hangingPunct="0">
              <a:spcBef>
                <a:spcPct val="30000"/>
              </a:spcBef>
              <a:spcAft>
                <a:spcPct val="0"/>
              </a:spcAft>
              <a:defRPr/>
            </a:pPr>
            <a:r>
              <a:rPr lang="en-US" b="0" baseline="0" dirty="0"/>
              <a:t>Font tool—Font style, color, size, formatting, bold, and so on</a:t>
            </a:r>
          </a:p>
          <a:p>
            <a:pPr defTabSz="948537" eaLnBrk="0" fontAlgn="base" hangingPunct="0">
              <a:spcBef>
                <a:spcPct val="30000"/>
              </a:spcBef>
              <a:spcAft>
                <a:spcPct val="0"/>
              </a:spcAft>
              <a:defRPr/>
            </a:pPr>
            <a:endParaRPr lang="en-US" b="0" baseline="0" dirty="0"/>
          </a:p>
          <a:p>
            <a:pPr defTabSz="948537" eaLnBrk="0" fontAlgn="base" hangingPunct="0">
              <a:spcBef>
                <a:spcPct val="30000"/>
              </a:spcBef>
              <a:spcAft>
                <a:spcPct val="0"/>
              </a:spcAft>
              <a:defRPr/>
            </a:pPr>
            <a:r>
              <a:rPr lang="en-US" b="0" baseline="0" dirty="0"/>
              <a:t>Arrange tools—Align, distribute, and resize elements (just like in PowerPoint)</a:t>
            </a:r>
          </a:p>
          <a:p>
            <a:pPr defTabSz="948537" eaLnBrk="0" fontAlgn="base" hangingPunct="0">
              <a:spcBef>
                <a:spcPct val="30000"/>
              </a:spcBef>
              <a:spcAft>
                <a:spcPct val="0"/>
              </a:spcAft>
              <a:defRPr/>
            </a:pPr>
            <a:r>
              <a:rPr lang="en-US" b="0" baseline="0" dirty="0"/>
              <a:t>	Align —Line up elements along one edge</a:t>
            </a:r>
          </a:p>
          <a:p>
            <a:pPr defTabSz="948537" eaLnBrk="0" fontAlgn="base" hangingPunct="0">
              <a:spcBef>
                <a:spcPct val="30000"/>
              </a:spcBef>
              <a:spcAft>
                <a:spcPct val="0"/>
              </a:spcAft>
              <a:defRPr/>
            </a:pPr>
            <a:r>
              <a:rPr lang="en-US" b="0" baseline="0" dirty="0"/>
              <a:t>	Distribute—Spread a group of elements out evenly</a:t>
            </a:r>
          </a:p>
          <a:p>
            <a:pPr defTabSz="948537" eaLnBrk="0" fontAlgn="base" hangingPunct="0">
              <a:spcBef>
                <a:spcPct val="30000"/>
              </a:spcBef>
              <a:spcAft>
                <a:spcPct val="0"/>
              </a:spcAft>
              <a:defRPr/>
            </a:pPr>
            <a:r>
              <a:rPr lang="en-US" b="0" baseline="0" dirty="0"/>
              <a:t>	Resize—IE makes all selected elements as narrow as the narrowest one</a:t>
            </a:r>
            <a:endParaRPr lang="en-US" b="0" dirty="0"/>
          </a:p>
          <a:p>
            <a:pPr defTabSz="948537" eaLnBrk="0" fontAlgn="base" hangingPunct="0">
              <a:spcBef>
                <a:spcPct val="30000"/>
              </a:spcBef>
              <a:spcAft>
                <a:spcPct val="0"/>
              </a:spcAft>
              <a:defRPr/>
            </a:pPr>
            <a:endParaRPr lang="en-US" b="0" baseline="0" dirty="0"/>
          </a:p>
          <a:p>
            <a:pPr defTabSz="948537" eaLnBrk="0" fontAlgn="base" hangingPunct="0">
              <a:spcBef>
                <a:spcPct val="30000"/>
              </a:spcBef>
              <a:spcAft>
                <a:spcPct val="0"/>
              </a:spcAft>
              <a:defRPr/>
            </a:pPr>
            <a:r>
              <a:rPr lang="en-US" b="0" baseline="0" dirty="0"/>
              <a:t>Debug Tools</a:t>
            </a:r>
          </a:p>
          <a:p>
            <a:pPr defTabSz="948537" eaLnBrk="0" fontAlgn="base" hangingPunct="0">
              <a:spcBef>
                <a:spcPct val="30000"/>
              </a:spcBef>
              <a:spcAft>
                <a:spcPct val="0"/>
              </a:spcAft>
              <a:defRPr/>
            </a:pPr>
            <a:r>
              <a:rPr lang="en-US" b="0" baseline="0" dirty="0"/>
              <a:t>	Highlight Execution—Show dataflow execution</a:t>
            </a:r>
          </a:p>
          <a:p>
            <a:pPr defTabSz="948537" eaLnBrk="0" fontAlgn="base" hangingPunct="0">
              <a:spcBef>
                <a:spcPct val="30000"/>
              </a:spcBef>
              <a:spcAft>
                <a:spcPct val="0"/>
              </a:spcAft>
              <a:defRPr/>
            </a:pPr>
            <a:r>
              <a:rPr lang="en-US" b="0" baseline="0" dirty="0"/>
              <a:t>	Retain Wire Values—Store executed values </a:t>
            </a:r>
            <a:r>
              <a:rPr lang="en-US" baseline="0" dirty="0"/>
              <a:t>in the wire for debugging</a:t>
            </a:r>
          </a:p>
          <a:p>
            <a:pPr defTabSz="948537" eaLnBrk="0" fontAlgn="base" hangingPunct="0">
              <a:spcBef>
                <a:spcPct val="30000"/>
              </a:spcBef>
              <a:spcAft>
                <a:spcPct val="0"/>
              </a:spcAft>
              <a:defRPr/>
            </a:pPr>
            <a:r>
              <a:rPr lang="en-US" baseline="0" dirty="0"/>
              <a:t>	Step Into, Step Over, step Out—Execute the VI one block at a time</a:t>
            </a:r>
          </a:p>
          <a:p>
            <a:pPr defTabSz="948537" eaLnBrk="0" fontAlgn="base" hangingPunct="0">
              <a:spcBef>
                <a:spcPct val="30000"/>
              </a:spcBef>
              <a:spcAft>
                <a:spcPct val="0"/>
              </a:spcAft>
              <a:defRPr/>
            </a:pPr>
            <a:endParaRPr lang="en-US" baseline="0" dirty="0"/>
          </a:p>
          <a:p>
            <a:pPr defTabSz="948537" eaLnBrk="0" fontAlgn="base" hangingPunct="0">
              <a:spcBef>
                <a:spcPct val="30000"/>
              </a:spcBef>
              <a:spcAft>
                <a:spcPct val="0"/>
              </a:spcAft>
              <a:defRPr/>
            </a:pPr>
            <a:r>
              <a:rPr lang="en-US" baseline="0" dirty="0"/>
              <a:t>Clean Up—Make the selected block diagram elements pretty</a:t>
            </a:r>
          </a:p>
          <a:p>
            <a:pPr defTabSz="948537" eaLnBrk="0" fontAlgn="base" hangingPunct="0">
              <a:spcBef>
                <a:spcPct val="30000"/>
              </a:spcBef>
              <a:spcAft>
                <a:spcPct val="0"/>
              </a:spcAft>
              <a:defRPr/>
            </a:pPr>
            <a:r>
              <a:rPr lang="en-US" baseline="0" dirty="0"/>
              <a:t>	</a:t>
            </a:r>
          </a:p>
          <a:p>
            <a:pPr defTabSz="948537" eaLnBrk="0" fontAlgn="base" hangingPunct="0">
              <a:spcBef>
                <a:spcPct val="30000"/>
              </a:spcBef>
              <a:spcAft>
                <a:spcPct val="0"/>
              </a:spcAf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49</a:t>
            </a:fld>
            <a:endParaRPr lang="en-US"/>
          </a:p>
        </p:txBody>
      </p:sp>
    </p:spTree>
    <p:extLst>
      <p:ext uri="{BB962C8B-B14F-4D97-AF65-F5344CB8AC3E}">
        <p14:creationId xmlns:p14="http://schemas.microsoft.com/office/powerpoint/2010/main" val="2528959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LabVIEW, the color and width of</a:t>
            </a:r>
            <a:r>
              <a:rPr lang="en-US" baseline="0" dirty="0"/>
              <a:t> the wires indicate the data type. Thicker wires indicate arrays. </a:t>
            </a:r>
          </a:p>
          <a:p>
            <a:r>
              <a:rPr lang="en-US" baseline="0" dirty="0"/>
              <a:t>These are all examples of different types of block diagram constants.</a:t>
            </a:r>
          </a:p>
          <a:p>
            <a:endParaRPr lang="en-US" baseline="0" dirty="0"/>
          </a:p>
          <a:p>
            <a:r>
              <a:rPr lang="en-US" baseline="0" dirty="0"/>
              <a:t>If you connect the two different data types or if you connect two inputs together, you get a broken wire. The image here shows that you have connected a floating point (orange) to a string (pink). See the little arrows next to the X.</a:t>
            </a:r>
          </a:p>
          <a:p>
            <a:endParaRPr lang="en-US" baseline="0" dirty="0"/>
          </a:p>
          <a:p>
            <a:r>
              <a:rPr lang="en-US" baseline="0" dirty="0"/>
              <a:t>Press &lt;Ctrl-B&gt; to clear all broken wires.</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50</a:t>
            </a:fld>
            <a:endParaRPr lang="en-US"/>
          </a:p>
        </p:txBody>
      </p:sp>
    </p:spTree>
    <p:extLst>
      <p:ext uri="{BB962C8B-B14F-4D97-AF65-F5344CB8AC3E}">
        <p14:creationId xmlns:p14="http://schemas.microsoft.com/office/powerpoint/2010/main" val="670974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881433">
              <a:spcBef>
                <a:spcPts val="386"/>
              </a:spcBef>
              <a:defRPr/>
            </a:pPr>
            <a:r>
              <a:rPr lang="en-US" dirty="0"/>
              <a:t>Use While Loops or For Loops to enable sections of your LabVIEW code to run repeatedly. A While Loop continues to execute until a stop condition is specified. The stop condition can be a simple button press or a series of specific logical conditions. The For Loop executes a predetermined number of times as specified by the number of iterations you wire to the N input. You may also connect an array wire to the edge of a For Loop and leave the N input unwired. The For Loop’s number of iterations is determined by the array size that is wired at its edge. This is called auto-indexing. </a:t>
            </a:r>
          </a:p>
          <a:p>
            <a:pPr defTabSz="881433">
              <a:spcBef>
                <a:spcPts val="386"/>
              </a:spcBef>
              <a:defRPr/>
            </a:pPr>
            <a:endParaRPr lang="en-US" dirty="0"/>
          </a:p>
          <a:p>
            <a:pPr defTabSz="881433">
              <a:spcBef>
                <a:spcPts val="386"/>
              </a:spcBef>
              <a:defRPr/>
            </a:pPr>
            <a:r>
              <a:rPr lang="en-US" dirty="0"/>
              <a:t>To find the While Loops and For Loops as well as other control structures left-click on any empty space on the block diagram and navigate to </a:t>
            </a:r>
            <a:r>
              <a:rPr lang="en-US" b="1" dirty="0" err="1"/>
              <a:t>Programming»Structures</a:t>
            </a:r>
            <a:r>
              <a:rPr lang="en-US" dirty="0"/>
              <a:t>.</a:t>
            </a:r>
          </a:p>
          <a:p>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51</a:t>
            </a:fld>
            <a:endParaRPr lang="en-US"/>
          </a:p>
        </p:txBody>
      </p:sp>
    </p:spTree>
    <p:extLst>
      <p:ext uri="{BB962C8B-B14F-4D97-AF65-F5344CB8AC3E}">
        <p14:creationId xmlns:p14="http://schemas.microsoft.com/office/powerpoint/2010/main" val="3023057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Sometimes complex math is easier to understand as a text-based equation.</a:t>
            </a:r>
            <a:r>
              <a:rPr lang="en-US" baseline="0" dirty="0"/>
              <a:t> With LabVIEW, you can combine text and graphical programming using the </a:t>
            </a:r>
            <a:r>
              <a:rPr lang="en-US" b="1" baseline="0" dirty="0"/>
              <a:t>Formula Node. </a:t>
            </a:r>
            <a:r>
              <a:rPr lang="en-US" b="0" baseline="0" dirty="0"/>
              <a:t>To place a Formula Node, browse to </a:t>
            </a:r>
            <a:r>
              <a:rPr lang="en-US" b="1" baseline="0" dirty="0" err="1"/>
              <a:t>Mathematics»Scripts&amp;Formulas</a:t>
            </a:r>
            <a:r>
              <a:rPr lang="en-US" b="0" baseline="0" dirty="0"/>
              <a:t> and select the Formula Node from the Functions Palette. You draw a Formula Loop just like a While Loop in LabVIEW. As you add code, the run arrow indicates any syntax errors. Click the broken run error to see the specific errors. For a guide on syntax, right-click the Formula Node and select Help. </a:t>
            </a:r>
          </a:p>
          <a:p>
            <a:endParaRPr lang="en-US" b="0" baseline="0" dirty="0"/>
          </a:p>
          <a:p>
            <a:r>
              <a:rPr lang="en-US" b="0" baseline="0" dirty="0"/>
              <a:t>The Formula Node supports most common math functions as well as basic programming like While Loops, For Loops, if/else statements, and much more. </a:t>
            </a:r>
          </a:p>
          <a:p>
            <a:endParaRPr lang="en-US" b="0" baseline="0" dirty="0"/>
          </a:p>
          <a:p>
            <a:r>
              <a:rPr lang="en-US" b="0" baseline="0" dirty="0"/>
              <a:t>You can also find the Formula Node with search. Just search “formula.”</a:t>
            </a:r>
          </a:p>
          <a:p>
            <a:endParaRPr lang="en-US" b="0" baseline="0" dirty="0"/>
          </a:p>
          <a:p>
            <a:r>
              <a:rPr lang="en-US" b="0" baseline="0" dirty="0"/>
              <a:t>Formula Node tutorial</a:t>
            </a:r>
          </a:p>
          <a:p>
            <a:r>
              <a:rPr lang="en-US" dirty="0">
                <a:hlinkClick r:id="rId3"/>
              </a:rPr>
              <a:t>http://www.ni.com/white-paper/7572/en/</a:t>
            </a:r>
            <a:endParaRPr lang="en-US" b="1"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52</a:t>
            </a:fld>
            <a:endParaRPr lang="en-US"/>
          </a:p>
        </p:txBody>
      </p:sp>
    </p:spTree>
    <p:extLst>
      <p:ext uri="{BB962C8B-B14F-4D97-AF65-F5344CB8AC3E}">
        <p14:creationId xmlns:p14="http://schemas.microsoft.com/office/powerpoint/2010/main" val="420938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LabVIEW, you use </a:t>
            </a:r>
            <a:r>
              <a:rPr lang="en-US" dirty="0" err="1"/>
              <a:t>subVIs</a:t>
            </a:r>
            <a:r>
              <a:rPr lang="en-US" dirty="0"/>
              <a:t> to keep code looking clean and make</a:t>
            </a:r>
            <a:r>
              <a:rPr lang="en-US" baseline="0" dirty="0"/>
              <a:t> code easy to read. You can double-click any </a:t>
            </a:r>
            <a:r>
              <a:rPr lang="en-US" baseline="0" dirty="0" err="1"/>
              <a:t>subVI</a:t>
            </a:r>
            <a:r>
              <a:rPr lang="en-US" baseline="0" dirty="0"/>
              <a:t> to see the underlying code.</a:t>
            </a:r>
          </a:p>
          <a:p>
            <a:endParaRPr lang="en-US" baseline="0" dirty="0"/>
          </a:p>
          <a:p>
            <a:r>
              <a:rPr lang="en-US" baseline="0" dirty="0"/>
              <a:t>In the top right corner of the front panel, you can see the connector pane, bind controls, and indicators to the connector pane terminals to help you wire inputs and outputs to the </a:t>
            </a:r>
            <a:r>
              <a:rPr lang="en-US" baseline="0" dirty="0" err="1"/>
              <a:t>subVI</a:t>
            </a:r>
            <a:r>
              <a:rPr lang="en-US" baseline="0" dirty="0"/>
              <a:t>.</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53</a:t>
            </a:fld>
            <a:endParaRPr lang="en-US"/>
          </a:p>
        </p:txBody>
      </p:sp>
    </p:spTree>
    <p:extLst>
      <p:ext uri="{BB962C8B-B14F-4D97-AF65-F5344CB8AC3E}">
        <p14:creationId xmlns:p14="http://schemas.microsoft.com/office/powerpoint/2010/main" val="2673351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tabLst>
                <a:tab pos="237658" algn="l"/>
              </a:tabLst>
            </a:pPr>
            <a:r>
              <a:rPr lang="en-US" dirty="0"/>
              <a:t>Clusters group like or unlike components together. They are equivalent to a </a:t>
            </a:r>
            <a:r>
              <a:rPr lang="en-US" i="1" dirty="0"/>
              <a:t>record</a:t>
            </a:r>
            <a:r>
              <a:rPr lang="en-US" dirty="0"/>
              <a:t> in Pascal or a </a:t>
            </a:r>
            <a:r>
              <a:rPr lang="en-US" i="1" dirty="0" err="1"/>
              <a:t>struct</a:t>
            </a:r>
            <a:r>
              <a:rPr lang="en-US" dirty="0"/>
              <a:t> in ANSI C.</a:t>
            </a:r>
          </a:p>
          <a:p>
            <a:pPr>
              <a:tabLst>
                <a:tab pos="237658" algn="l"/>
              </a:tabLst>
            </a:pPr>
            <a:r>
              <a:rPr lang="en-US" dirty="0"/>
              <a:t>Cluster components may be of different data types. </a:t>
            </a:r>
            <a:br>
              <a:rPr lang="en-US" dirty="0"/>
            </a:br>
            <a:endParaRPr lang="en-US" dirty="0"/>
          </a:p>
          <a:p>
            <a:pPr>
              <a:tabLst>
                <a:tab pos="237658" algn="l"/>
              </a:tabLst>
            </a:pPr>
            <a:r>
              <a:rPr lang="en-US" b="1" dirty="0"/>
              <a:t>Examples</a:t>
            </a:r>
          </a:p>
          <a:p>
            <a:pPr marL="249212" lvl="1" indent="-247560">
              <a:buFontTx/>
              <a:buChar char="•"/>
              <a:tabLst>
                <a:tab pos="237658" algn="l"/>
              </a:tabLst>
            </a:pPr>
            <a:r>
              <a:rPr lang="en-US" dirty="0"/>
              <a:t>Error information—Groups a Boolean error flag, a numeric error code, and an error source string to specify the exact error.</a:t>
            </a:r>
          </a:p>
          <a:p>
            <a:pPr marL="249212" lvl="1" indent="-247560">
              <a:buFontTx/>
              <a:buChar char="•"/>
              <a:tabLst>
                <a:tab pos="237658" algn="l"/>
              </a:tabLst>
            </a:pPr>
            <a:r>
              <a:rPr lang="en-US" dirty="0"/>
              <a:t>User information—Groups a string indicating a user’s name and an ID number specifying the user’s security code.</a:t>
            </a:r>
          </a:p>
          <a:p>
            <a:pPr>
              <a:tabLst>
                <a:tab pos="237658" algn="l"/>
              </a:tabLst>
            </a:pPr>
            <a:br>
              <a:rPr lang="en-US" dirty="0"/>
            </a:br>
            <a:r>
              <a:rPr lang="en-US" dirty="0"/>
              <a:t>All elements of a cluster must be either controls or indicators. You cannot have a string control and a Boolean indicator. Think of clusters as grouping individual wires (data objects) together into a cable (cluster).</a:t>
            </a:r>
          </a:p>
          <a:p>
            <a:pPr>
              <a:tabLst>
                <a:tab pos="237658" algn="l"/>
              </a:tabLst>
            </a:pPr>
            <a:endParaRPr lang="en-US" dirty="0"/>
          </a:p>
          <a:p>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54</a:t>
            </a:fld>
            <a:endParaRPr lang="en-US"/>
          </a:p>
        </p:txBody>
      </p:sp>
    </p:spTree>
    <p:extLst>
      <p:ext uri="{BB962C8B-B14F-4D97-AF65-F5344CB8AC3E}">
        <p14:creationId xmlns:p14="http://schemas.microsoft.com/office/powerpoint/2010/main" val="1327930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 can use bundle and unbundle functions</a:t>
            </a:r>
            <a:r>
              <a:rPr lang="en-US" baseline="0" dirty="0"/>
              <a:t> to get data in and out of clusters. </a:t>
            </a:r>
          </a:p>
          <a:p>
            <a:endParaRPr lang="en-US" dirty="0"/>
          </a:p>
          <a:p>
            <a:r>
              <a:rPr lang="en-US" dirty="0"/>
              <a:t>The terms bundle and cluster are closely related in LabVIEW. </a:t>
            </a:r>
          </a:p>
          <a:p>
            <a:r>
              <a:rPr lang="en-US" b="1" dirty="0"/>
              <a:t>Example</a:t>
            </a:r>
            <a:r>
              <a:rPr lang="en-US" dirty="0"/>
              <a:t>: You use a bundle function to create a cluster. You use an unbundle function to extract the parts of a cluster.</a:t>
            </a:r>
            <a:br>
              <a:rPr lang="en-US" dirty="0"/>
            </a:br>
            <a:endParaRPr lang="en-US" dirty="0"/>
          </a:p>
          <a:p>
            <a:r>
              <a:rPr lang="en-US" b="1" dirty="0"/>
              <a:t>Bundle</a:t>
            </a:r>
            <a:r>
              <a:rPr lang="en-US" dirty="0"/>
              <a:t>—Forms a cluster containing the given objects in the specified order.</a:t>
            </a:r>
          </a:p>
          <a:p>
            <a:r>
              <a:rPr lang="en-US" b="1" dirty="0"/>
              <a:t>Bundle By Name</a:t>
            </a:r>
            <a:r>
              <a:rPr lang="en-US" dirty="0"/>
              <a:t>—Updates specific cluster object values (the object must have an owned label).</a:t>
            </a:r>
          </a:p>
          <a:p>
            <a:r>
              <a:rPr lang="en-US" b="1" dirty="0"/>
              <a:t>Unbundle</a:t>
            </a:r>
            <a:r>
              <a:rPr lang="en-US" dirty="0"/>
              <a:t>—Splits a cluster into each of its individual elements by data type.</a:t>
            </a:r>
          </a:p>
          <a:p>
            <a:r>
              <a:rPr lang="en-US" b="1" dirty="0"/>
              <a:t>Unbundle By Name</a:t>
            </a:r>
            <a:r>
              <a:rPr lang="en-US" dirty="0"/>
              <a:t>—Returns the cluster elements whose names you specify.</a:t>
            </a:r>
          </a:p>
          <a:p>
            <a:endParaRPr lang="en-US" b="1" dirty="0"/>
          </a:p>
          <a:p>
            <a:endParaRPr lang="en-US" b="1" dirty="0"/>
          </a:p>
          <a:p>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55</a:t>
            </a:fld>
            <a:endParaRPr lang="en-US"/>
          </a:p>
        </p:txBody>
      </p:sp>
    </p:spTree>
    <p:extLst>
      <p:ext uri="{BB962C8B-B14F-4D97-AF65-F5344CB8AC3E}">
        <p14:creationId xmlns:p14="http://schemas.microsoft.com/office/powerpoint/2010/main" val="1327474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tabLst>
                <a:tab pos="158452" algn="l"/>
              </a:tabLst>
            </a:pPr>
            <a:r>
              <a:rPr lang="en-US" b="1" dirty="0"/>
              <a:t>Shift registers</a:t>
            </a:r>
            <a:r>
              <a:rPr lang="en-US" dirty="0"/>
              <a:t> transfer data from one iteration to the next:</a:t>
            </a:r>
          </a:p>
          <a:p>
            <a:pPr marL="198064" lvl="1" indent="-196413">
              <a:buFontTx/>
              <a:buChar char="•"/>
              <a:tabLst>
                <a:tab pos="158452" algn="l"/>
              </a:tabLst>
            </a:pPr>
            <a:r>
              <a:rPr lang="en-US" dirty="0"/>
              <a:t>Right-click on the left or right side of a For Loop or a While Loop and select Add Shift Register.</a:t>
            </a:r>
          </a:p>
          <a:p>
            <a:pPr marL="198064" lvl="1" indent="-196413">
              <a:buFontTx/>
              <a:buChar char="•"/>
              <a:tabLst>
                <a:tab pos="158452" algn="l"/>
              </a:tabLst>
            </a:pPr>
            <a:r>
              <a:rPr lang="en-US" dirty="0"/>
              <a:t>The right terminal stores data at the end of an iteration. Data appears at the left terminal at the start of the next iteration.</a:t>
            </a:r>
          </a:p>
          <a:p>
            <a:pPr marL="198064" lvl="1" indent="-196413">
              <a:buFontTx/>
              <a:buChar char="•"/>
              <a:tabLst>
                <a:tab pos="158452" algn="l"/>
              </a:tabLst>
            </a:pPr>
            <a:r>
              <a:rPr lang="en-US" dirty="0"/>
              <a:t>A shift register adapts to any data type wired into it.</a:t>
            </a:r>
          </a:p>
          <a:p>
            <a:pPr marL="198064" lvl="1" indent="-196413">
              <a:tabLst>
                <a:tab pos="158452" algn="l"/>
              </a:tabLst>
            </a:pPr>
            <a:br>
              <a:rPr lang="en-US" dirty="0"/>
            </a:br>
            <a:r>
              <a:rPr lang="en-US" dirty="0"/>
              <a:t>An input of 0 results in an output of 5 on the first iteration, 10 on the second iteration, and 15 on the third iteration. Said another way, shift registers are used to retain values from one iteration to the next. They are valuable for many applications that have memory or feedback between states. </a:t>
            </a:r>
          </a:p>
          <a:p>
            <a:pPr>
              <a:tabLst>
                <a:tab pos="158452" algn="l"/>
              </a:tabLst>
            </a:pPr>
            <a:endParaRPr lang="en-US"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56</a:t>
            </a:fld>
            <a:endParaRPr lang="en-US"/>
          </a:p>
        </p:txBody>
      </p:sp>
    </p:spTree>
    <p:extLst>
      <p:ext uri="{BB962C8B-B14F-4D97-AF65-F5344CB8AC3E}">
        <p14:creationId xmlns:p14="http://schemas.microsoft.com/office/powerpoint/2010/main" val="3910779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Context help is a very useful tool especially when you are using</a:t>
            </a:r>
            <a:r>
              <a:rPr lang="en-US" baseline="0" dirty="0"/>
              <a:t> functions for the first time. Press the yellow question mark in the top right corner of your VI to open or close the window. Use your mouse to hover over a function or a wire to display information about it. You can click “Detailed help” to open up the Full LabVIEW help documentation with more information.</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57</a:t>
            </a:fld>
            <a:endParaRPr lang="en-US"/>
          </a:p>
        </p:txBody>
      </p:sp>
    </p:spTree>
    <p:extLst>
      <p:ext uri="{BB962C8B-B14F-4D97-AF65-F5344CB8AC3E}">
        <p14:creationId xmlns:p14="http://schemas.microsoft.com/office/powerpoint/2010/main" val="3569562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During the installation process, you will be prompted for</a:t>
            </a:r>
            <a:r>
              <a:rPr lang="en-US" baseline="0" dirty="0"/>
              <a:t> the serial number on the back of the DVD envelope. Be sure to enter your team number for the organization. </a:t>
            </a:r>
          </a:p>
          <a:p>
            <a:endParaRPr lang="en-US" baseline="0" dirty="0"/>
          </a:p>
          <a:p>
            <a:r>
              <a:rPr lang="en-US" baseline="0" dirty="0"/>
              <a:t>If you don’t have your kit of parts yet, you can leave the serial number blank to install as a trial until you get your serial number. </a:t>
            </a:r>
          </a:p>
          <a:p>
            <a:endParaRPr lang="en-US" baseline="0" dirty="0"/>
          </a:p>
          <a:p>
            <a:r>
              <a:rPr lang="en-US" baseline="0" dirty="0"/>
              <a:t>Later in the installation process, you will be prompted to activate Vision. Use the same serial number.</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8</a:t>
            </a:fld>
            <a:endParaRPr lang="en-US"/>
          </a:p>
        </p:txBody>
      </p:sp>
    </p:spTree>
    <p:extLst>
      <p:ext uri="{BB962C8B-B14F-4D97-AF65-F5344CB8AC3E}">
        <p14:creationId xmlns:p14="http://schemas.microsoft.com/office/powerpoint/2010/main" val="2985825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LabVIEW Help is full of useful information on how to use functions, tutorials, and tips. Open the help for a specific element from the Context Help, or by right-clicking and selecting help, or open the help and use the built in search tools to find the information you are looking for.</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58</a:t>
            </a:fld>
            <a:endParaRPr lang="en-US"/>
          </a:p>
        </p:txBody>
      </p:sp>
    </p:spTree>
    <p:extLst>
      <p:ext uri="{BB962C8B-B14F-4D97-AF65-F5344CB8AC3E}">
        <p14:creationId xmlns:p14="http://schemas.microsoft.com/office/powerpoint/2010/main" val="520028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FRC LabVIEW</a:t>
            </a:r>
            <a:r>
              <a:rPr lang="en-US" baseline="0" dirty="0"/>
              <a:t> includes hundreds of examples both specific to FRC as well as general LabVIEW examples. To open the example finder from the Getting Started window, select Support and click Find FRC Examples or from any LabVIEW Window select </a:t>
            </a:r>
            <a:r>
              <a:rPr lang="en-US" baseline="0" dirty="0" err="1"/>
              <a:t>Help»Find</a:t>
            </a:r>
            <a:r>
              <a:rPr lang="en-US" baseline="0" dirty="0"/>
              <a:t> Examples and browse to the FRC Robotics folder. </a:t>
            </a:r>
          </a:p>
          <a:p>
            <a:endParaRPr lang="en-US" baseline="0" dirty="0"/>
          </a:p>
          <a:p>
            <a:r>
              <a:rPr lang="en-US" baseline="0" dirty="0"/>
              <a:t>[animation]</a:t>
            </a:r>
          </a:p>
          <a:p>
            <a:r>
              <a:rPr lang="en-US" baseline="0" dirty="0"/>
              <a:t>All of the examples include instructions and configuration information so you can drop it into your Robot Project.</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59</a:t>
            </a:fld>
            <a:endParaRPr lang="en-US"/>
          </a:p>
        </p:txBody>
      </p:sp>
    </p:spTree>
    <p:extLst>
      <p:ext uri="{BB962C8B-B14F-4D97-AF65-F5344CB8AC3E}">
        <p14:creationId xmlns:p14="http://schemas.microsoft.com/office/powerpoint/2010/main" val="2869525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FRC LabVIEW</a:t>
            </a:r>
            <a:r>
              <a:rPr lang="en-US" baseline="0" dirty="0"/>
              <a:t> includes hundreds of examples both specific to FRC as well as general LabVIEW examples. To open the example finder from the Getting Started window, select Support and click Find FRC Examples or from any LabVIEW Window select </a:t>
            </a:r>
            <a:r>
              <a:rPr lang="en-US" baseline="0" dirty="0" err="1"/>
              <a:t>Help»Find</a:t>
            </a:r>
            <a:r>
              <a:rPr lang="en-US" baseline="0" dirty="0"/>
              <a:t> Examples and browse to the FRC Robotics folder. </a:t>
            </a:r>
          </a:p>
          <a:p>
            <a:endParaRPr lang="en-US" baseline="0" dirty="0"/>
          </a:p>
          <a:p>
            <a:r>
              <a:rPr lang="en-US" baseline="0" dirty="0"/>
              <a:t>[animation]</a:t>
            </a:r>
          </a:p>
          <a:p>
            <a:r>
              <a:rPr lang="en-US" baseline="0" dirty="0"/>
              <a:t>All of the examples include instructions and configuration information so you can drop it into your Robot Project.</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60</a:t>
            </a:fld>
            <a:endParaRPr lang="en-US"/>
          </a:p>
        </p:txBody>
      </p:sp>
    </p:spTree>
    <p:extLst>
      <p:ext uri="{BB962C8B-B14F-4D97-AF65-F5344CB8AC3E}">
        <p14:creationId xmlns:p14="http://schemas.microsoft.com/office/powerpoint/2010/main" val="3705577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eaLnBrk="1" hangingPunct="1"/>
            <a:r>
              <a:rPr lang="en-US" dirty="0"/>
              <a:t>Probes allow you to see the value on</a:t>
            </a:r>
            <a:r>
              <a:rPr lang="en-US" baseline="0" dirty="0"/>
              <a:t> a wire as a VI executes. Unlike highlight execution, this allows your code to operate at a normal speed so you can watch it run. Create as many probes as you need, and the corresponding number in the Probe Watch Window will display the data.</a:t>
            </a:r>
          </a:p>
          <a:p>
            <a:pPr eaLnBrk="1" hangingPunct="1"/>
            <a:endParaRPr lang="en-US" baseline="0" dirty="0"/>
          </a:p>
          <a:p>
            <a:pPr eaLnBrk="1" hangingPunct="1"/>
            <a:r>
              <a:rPr lang="en-US" baseline="0" dirty="0"/>
              <a:t>To create a probe, right-click on a wire and select “probe.”</a:t>
            </a:r>
            <a:endParaRPr lang="en-US" dirty="0"/>
          </a:p>
          <a:p>
            <a:pPr eaLnBrk="1" hangingPunct="1"/>
            <a:endParaRPr lang="en-US" dirty="0"/>
          </a:p>
          <a:p>
            <a:pPr eaLnBrk="1" hangingPunct="1"/>
            <a:r>
              <a:rPr lang="en-US" dirty="0"/>
              <a:t>More Details: </a:t>
            </a:r>
            <a:r>
              <a:rPr lang="en-US" dirty="0">
                <a:hlinkClick r:id="rId3"/>
              </a:rPr>
              <a:t>http://zone.ni.com/reference/en-XX/help/371361H-01/lvhowto/using_the_probe_tool/</a:t>
            </a:r>
            <a:endParaRPr lang="en-US"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61</a:t>
            </a:fld>
            <a:endParaRPr lang="en-US"/>
          </a:p>
        </p:txBody>
      </p:sp>
    </p:spTree>
    <p:extLst>
      <p:ext uri="{BB962C8B-B14F-4D97-AF65-F5344CB8AC3E}">
        <p14:creationId xmlns:p14="http://schemas.microsoft.com/office/powerpoint/2010/main" val="1486435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10000"/>
          </a:bodyPr>
          <a:lstStyle/>
          <a:p>
            <a:r>
              <a:rPr lang="en-US" dirty="0"/>
              <a:t>Now that you know the basics, explore the primary VIs you will be editing: </a:t>
            </a:r>
            <a:br>
              <a:rPr lang="en-US" dirty="0"/>
            </a:br>
            <a:br>
              <a:rPr lang="en-US" dirty="0"/>
            </a:br>
            <a:r>
              <a:rPr lang="en-US" b="1" dirty="0"/>
              <a:t>Begin.vi</a:t>
            </a:r>
          </a:p>
          <a:p>
            <a:endParaRPr lang="en-US" dirty="0"/>
          </a:p>
          <a:p>
            <a:r>
              <a:rPr lang="en-US" dirty="0">
                <a:ea typeface="ヒラギノ角ゴ Pro W3"/>
                <a:cs typeface="ヒラギノ角ゴ Pro W3"/>
              </a:rPr>
              <a:t>This </a:t>
            </a:r>
            <a:r>
              <a:rPr lang="en-US" dirty="0" err="1">
                <a:ea typeface="ヒラギノ角ゴ Pro W3"/>
                <a:cs typeface="ヒラギノ角ゴ Pro W3"/>
              </a:rPr>
              <a:t>subVI</a:t>
            </a:r>
            <a:r>
              <a:rPr lang="en-US" dirty="0">
                <a:ea typeface="ヒラギノ角ゴ Pro W3"/>
                <a:cs typeface="ヒラギノ角ゴ Pro W3"/>
              </a:rPr>
              <a:t> is called once at the start of the Robot Main.vi.</a:t>
            </a:r>
          </a:p>
          <a:p>
            <a:r>
              <a:rPr lang="en-US" dirty="0">
                <a:ea typeface="ヒラギノ角ゴ Pro W3"/>
                <a:cs typeface="ヒラギノ角ゴ Pro W3"/>
              </a:rPr>
              <a:t>Its purpose is to initialize and define all of the motors, sensors, I/O, and other items connected to your robot.</a:t>
            </a:r>
          </a:p>
          <a:p>
            <a:r>
              <a:rPr lang="en-US" dirty="0">
                <a:ea typeface="ヒラギノ角ゴ Pro W3"/>
                <a:cs typeface="ヒラギノ角ゴ Pro W3"/>
              </a:rPr>
              <a:t>The default FRC robot code initializes the camera settings, two motors, and joystick.</a:t>
            </a:r>
          </a:p>
          <a:p>
            <a:r>
              <a:rPr lang="en-US" dirty="0">
                <a:ea typeface="ヒラギノ角ゴ Pro W3"/>
                <a:cs typeface="ヒラギノ角ゴ Pro W3"/>
              </a:rPr>
              <a:t>Turn on the </a:t>
            </a:r>
            <a:r>
              <a:rPr lang="en-US" b="1" dirty="0">
                <a:ea typeface="ヒラギノ角ゴ Pro W3"/>
                <a:cs typeface="ヒラギノ角ゴ Pro W3"/>
              </a:rPr>
              <a:t>Context Help</a:t>
            </a:r>
            <a:r>
              <a:rPr lang="en-US" dirty="0">
                <a:ea typeface="ヒラギノ角ゴ Pro W3"/>
                <a:cs typeface="ヒラギノ角ゴ Pro W3"/>
              </a:rPr>
              <a:t> by pressing &lt;Ctrl-H&gt;. Then hover over each function on the block diagram to see its name and description. </a:t>
            </a:r>
          </a:p>
          <a:p>
            <a:endParaRPr lang="en-US" dirty="0"/>
          </a:p>
          <a:p>
            <a:endParaRPr lang="en-US" dirty="0"/>
          </a:p>
          <a:p>
            <a:r>
              <a:rPr lang="en-US" b="1" dirty="0"/>
              <a:t>Teleop.vi</a:t>
            </a:r>
          </a:p>
          <a:p>
            <a:endParaRPr lang="en-US" dirty="0"/>
          </a:p>
          <a:p>
            <a:r>
              <a:rPr lang="en-US" kern="1200" dirty="0">
                <a:solidFill>
                  <a:schemeClr val="tx1"/>
                </a:solidFill>
                <a:ea typeface="+mn-ea"/>
                <a:cs typeface="+mn-cs"/>
              </a:rPr>
              <a:t>To see the block diagram of the </a:t>
            </a:r>
            <a:r>
              <a:rPr lang="en-US" kern="1200" dirty="0" err="1">
                <a:solidFill>
                  <a:schemeClr val="tx1"/>
                </a:solidFill>
                <a:ea typeface="+mn-ea"/>
                <a:cs typeface="+mn-cs"/>
              </a:rPr>
              <a:t>Teleop</a:t>
            </a:r>
            <a:r>
              <a:rPr lang="en-US" kern="1200" dirty="0">
                <a:solidFill>
                  <a:schemeClr val="tx1"/>
                </a:solidFill>
                <a:ea typeface="+mn-ea"/>
                <a:cs typeface="+mn-cs"/>
              </a:rPr>
              <a:t> </a:t>
            </a:r>
            <a:r>
              <a:rPr lang="en-US" kern="1200" dirty="0" err="1">
                <a:solidFill>
                  <a:schemeClr val="tx1"/>
                </a:solidFill>
                <a:ea typeface="+mn-ea"/>
                <a:cs typeface="+mn-cs"/>
              </a:rPr>
              <a:t>subVI</a:t>
            </a:r>
            <a:r>
              <a:rPr lang="en-US" kern="1200" dirty="0">
                <a:solidFill>
                  <a:schemeClr val="tx1"/>
                </a:solidFill>
                <a:ea typeface="+mn-ea"/>
                <a:cs typeface="+mn-cs"/>
              </a:rPr>
              <a:t>, select </a:t>
            </a:r>
            <a:r>
              <a:rPr lang="en-US" kern="1200" dirty="0" err="1">
                <a:solidFill>
                  <a:schemeClr val="tx1"/>
                </a:solidFill>
                <a:ea typeface="+mn-ea"/>
                <a:cs typeface="+mn-cs"/>
              </a:rPr>
              <a:t>Teleop</a:t>
            </a:r>
            <a:r>
              <a:rPr lang="en-US" kern="1200" dirty="0">
                <a:solidFill>
                  <a:schemeClr val="tx1"/>
                </a:solidFill>
                <a:ea typeface="+mn-ea"/>
                <a:cs typeface="+mn-cs"/>
              </a:rPr>
              <a:t> Enable in the Case structure</a:t>
            </a:r>
            <a:r>
              <a:rPr lang="en-US" kern="1200" baseline="0" dirty="0">
                <a:solidFill>
                  <a:schemeClr val="tx1"/>
                </a:solidFill>
                <a:ea typeface="+mn-ea"/>
                <a:cs typeface="+mn-cs"/>
              </a:rPr>
              <a:t> and </a:t>
            </a:r>
            <a:r>
              <a:rPr lang="en-US" kern="1200" dirty="0">
                <a:solidFill>
                  <a:schemeClr val="tx1"/>
                </a:solidFill>
                <a:ea typeface="+mn-ea"/>
                <a:cs typeface="+mn-cs"/>
              </a:rPr>
              <a:t>double-click it in the Robot Main VI. The front panel of the </a:t>
            </a:r>
            <a:r>
              <a:rPr lang="en-US" kern="1200" dirty="0" err="1">
                <a:solidFill>
                  <a:schemeClr val="tx1"/>
                </a:solidFill>
                <a:ea typeface="+mn-ea"/>
                <a:cs typeface="+mn-cs"/>
              </a:rPr>
              <a:t>Teleop</a:t>
            </a:r>
            <a:r>
              <a:rPr lang="en-US" kern="1200" dirty="0">
                <a:solidFill>
                  <a:schemeClr val="tx1"/>
                </a:solidFill>
                <a:ea typeface="+mn-ea"/>
                <a:cs typeface="+mn-cs"/>
              </a:rPr>
              <a:t> </a:t>
            </a:r>
            <a:r>
              <a:rPr lang="en-US" kern="1200" dirty="0" err="1">
                <a:solidFill>
                  <a:schemeClr val="tx1"/>
                </a:solidFill>
                <a:ea typeface="+mn-ea"/>
                <a:cs typeface="+mn-cs"/>
              </a:rPr>
              <a:t>subVI</a:t>
            </a:r>
            <a:r>
              <a:rPr lang="en-US" kern="1200" dirty="0">
                <a:solidFill>
                  <a:schemeClr val="tx1"/>
                </a:solidFill>
                <a:ea typeface="+mn-ea"/>
                <a:cs typeface="+mn-cs"/>
              </a:rPr>
              <a:t> opens. </a:t>
            </a:r>
          </a:p>
          <a:p>
            <a:r>
              <a:rPr lang="en-US" kern="1200" dirty="0">
                <a:solidFill>
                  <a:schemeClr val="tx1"/>
                </a:solidFill>
                <a:ea typeface="+mn-ea"/>
                <a:cs typeface="+mn-cs"/>
              </a:rPr>
              <a:t>Switch to its block diagram.</a:t>
            </a:r>
          </a:p>
          <a:p>
            <a:r>
              <a:rPr lang="en-US" kern="1200" dirty="0">
                <a:solidFill>
                  <a:schemeClr val="tx1"/>
                </a:solidFill>
                <a:ea typeface="+mn-ea"/>
                <a:cs typeface="+mn-cs"/>
              </a:rPr>
              <a:t>This is the code that reads the joystick and makes the robot move in Arcade Drive.</a:t>
            </a:r>
          </a:p>
          <a:p>
            <a:endParaRPr lang="en-US" dirty="0"/>
          </a:p>
          <a:p>
            <a:r>
              <a:rPr lang="en-US" b="1" dirty="0"/>
              <a:t>Finish.vi</a:t>
            </a:r>
          </a:p>
          <a:p>
            <a:endParaRPr lang="en-US" dirty="0"/>
          </a:p>
          <a:p>
            <a:r>
              <a:rPr lang="en-US" dirty="0">
                <a:ea typeface="ヒラギノ角ゴ Pro W3"/>
                <a:cs typeface="ヒラギノ角ゴ Pro W3"/>
              </a:rPr>
              <a:t>To see the block diagram of the Finish </a:t>
            </a:r>
            <a:r>
              <a:rPr lang="en-US" dirty="0" err="1">
                <a:ea typeface="ヒラギノ角ゴ Pro W3"/>
                <a:cs typeface="ヒラギノ角ゴ Pro W3"/>
              </a:rPr>
              <a:t>subVI</a:t>
            </a:r>
            <a:r>
              <a:rPr lang="en-US" dirty="0">
                <a:ea typeface="ヒラギノ角ゴ Pro W3"/>
                <a:cs typeface="ヒラギノ角ゴ Pro W3"/>
              </a:rPr>
              <a:t>, select Finish in the Case structure</a:t>
            </a:r>
            <a:r>
              <a:rPr lang="en-US" baseline="0" dirty="0">
                <a:ea typeface="ヒラギノ角ゴ Pro W3"/>
                <a:cs typeface="ヒラギノ角ゴ Pro W3"/>
              </a:rPr>
              <a:t> and</a:t>
            </a:r>
            <a:r>
              <a:rPr lang="en-US" dirty="0">
                <a:ea typeface="ヒラギノ角ゴ Pro W3"/>
                <a:cs typeface="ヒラギノ角ゴ Pro W3"/>
              </a:rPr>
              <a:t> then double-click it in Robot Main VI. </a:t>
            </a:r>
          </a:p>
          <a:p>
            <a:r>
              <a:rPr lang="en-US" dirty="0">
                <a:ea typeface="ヒラギノ角ゴ Pro W3"/>
                <a:cs typeface="ヒラギノ角ゴ Pro W3"/>
              </a:rPr>
              <a:t>The default FRC robot code closes the reference of the camera settings, two motors, and joystick. </a:t>
            </a:r>
          </a:p>
          <a:p>
            <a:r>
              <a:rPr lang="en-US" dirty="0">
                <a:ea typeface="ヒラギノ角ゴ Pro W3"/>
                <a:cs typeface="ヒラギノ角ゴ Pro W3"/>
              </a:rPr>
              <a:t>Whenever you add a device to Begin.vi, you should also close that device in Finish.vi.</a:t>
            </a:r>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62</a:t>
            </a:fld>
            <a:endParaRPr lang="en-US"/>
          </a:p>
        </p:txBody>
      </p:sp>
    </p:spTree>
    <p:extLst>
      <p:ext uri="{BB962C8B-B14F-4D97-AF65-F5344CB8AC3E}">
        <p14:creationId xmlns:p14="http://schemas.microsoft.com/office/powerpoint/2010/main" val="4154706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Autonomous mode, the Robot Main runs the</a:t>
            </a:r>
            <a:r>
              <a:rPr lang="en-US" baseline="0" dirty="0"/>
              <a:t> same Begin.vi. Then start your Autonomous Independent VI.</a:t>
            </a:r>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63</a:t>
            </a:fld>
            <a:endParaRPr lang="en-US"/>
          </a:p>
        </p:txBody>
      </p:sp>
    </p:spTree>
    <p:extLst>
      <p:ext uri="{BB962C8B-B14F-4D97-AF65-F5344CB8AC3E}">
        <p14:creationId xmlns:p14="http://schemas.microsoft.com/office/powerpoint/2010/main" val="655455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Mandar presentaci</a:t>
            </a:r>
            <a:r>
              <a:rPr lang="es-ES" dirty="0" err="1"/>
              <a:t>ón</a:t>
            </a:r>
            <a:r>
              <a:rPr lang="es-ES" dirty="0"/>
              <a:t> a Margarita</a:t>
            </a:r>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64</a:t>
            </a:fld>
            <a:endParaRPr lang="en-US"/>
          </a:p>
        </p:txBody>
      </p:sp>
    </p:spTree>
    <p:extLst>
      <p:ext uri="{BB962C8B-B14F-4D97-AF65-F5344CB8AC3E}">
        <p14:creationId xmlns:p14="http://schemas.microsoft.com/office/powerpoint/2010/main" val="3204634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fld id="{F084C48F-0C59-498D-80BF-44F7ADFE55A5}" type="slidenum">
              <a:rPr lang="en-US" smtClean="0"/>
              <a:pPr/>
              <a:t>65</a:t>
            </a:fld>
            <a:endParaRPr lang="en-US"/>
          </a:p>
        </p:txBody>
      </p:sp>
    </p:spTree>
    <p:extLst>
      <p:ext uri="{BB962C8B-B14F-4D97-AF65-F5344CB8AC3E}">
        <p14:creationId xmlns:p14="http://schemas.microsoft.com/office/powerpoint/2010/main" val="228594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FRC 2015 Update Suite contains</a:t>
            </a:r>
            <a:r>
              <a:rPr lang="en-US" baseline="0" dirty="0"/>
              <a:t> all of the FRC-specific software made by NI. </a:t>
            </a:r>
          </a:p>
          <a:p>
            <a:endParaRPr lang="en-US" baseline="0" dirty="0"/>
          </a:p>
          <a:p>
            <a:r>
              <a:rPr lang="en-US" baseline="0" dirty="0"/>
              <a:t>[Animation]</a:t>
            </a:r>
          </a:p>
          <a:p>
            <a:r>
              <a:rPr lang="en-US" baseline="0" dirty="0"/>
              <a:t>All teams need to install the FRC utilities to image the </a:t>
            </a:r>
            <a:r>
              <a:rPr lang="en-US" baseline="0" dirty="0" err="1"/>
              <a:t>roboRIO</a:t>
            </a:r>
            <a:r>
              <a:rPr lang="en-US" baseline="0" dirty="0"/>
              <a:t> controller and install the FRC Driver Station to control their robots. </a:t>
            </a:r>
          </a:p>
          <a:p>
            <a:r>
              <a:rPr lang="en-US" baseline="0" dirty="0"/>
              <a:t>If you are using LabVIEW, you need the LabVIEW Updates to install the FRC specific content and FRC project templates. </a:t>
            </a:r>
          </a:p>
          <a:p>
            <a:endParaRPr lang="en-US" baseline="0" dirty="0"/>
          </a:p>
          <a:p>
            <a:r>
              <a:rPr lang="en-US" baseline="0" dirty="0"/>
              <a:t>[Animation]</a:t>
            </a:r>
          </a:p>
          <a:p>
            <a:r>
              <a:rPr lang="en-US" baseline="0" dirty="0"/>
              <a:t>The FRC Update Suite include vision components that need to be activated, so use the same serial number from your FRC DVD envelope</a:t>
            </a:r>
          </a:p>
          <a:p>
            <a:endParaRPr lang="en-US" baseline="0"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9</a:t>
            </a:fld>
            <a:endParaRPr lang="en-US"/>
          </a:p>
        </p:txBody>
      </p:sp>
    </p:spTree>
    <p:extLst>
      <p:ext uri="{BB962C8B-B14F-4D97-AF65-F5344CB8AC3E}">
        <p14:creationId xmlns:p14="http://schemas.microsoft.com/office/powerpoint/2010/main" val="248662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After you install LabVIEW and</a:t>
            </a:r>
            <a:r>
              <a:rPr lang="en-US" baseline="0" dirty="0"/>
              <a:t> the Update Suite and when you start LabVIEW, you will see the FRC Getting Started window.</a:t>
            </a:r>
          </a:p>
          <a:p>
            <a:r>
              <a:rPr lang="en-US" baseline="0" dirty="0"/>
              <a:t> </a:t>
            </a:r>
            <a:endParaRPr lang="en-US" dirty="0"/>
          </a:p>
          <a:p>
            <a:r>
              <a:rPr lang="en-US" baseline="0" dirty="0"/>
              <a:t>This window is packed with useful information and tools.</a:t>
            </a:r>
          </a:p>
          <a:p>
            <a:endParaRPr lang="en-US" baseline="0" dirty="0"/>
          </a:p>
          <a:p>
            <a:r>
              <a:rPr lang="en-US" baseline="0" dirty="0"/>
              <a:t>Note: You can open the Getting Started window by closing all VIs and projects OR you can go </a:t>
            </a:r>
            <a:r>
              <a:rPr lang="en-US" b="0" baseline="0" dirty="0"/>
              <a:t>to</a:t>
            </a:r>
            <a:r>
              <a:rPr lang="en-US" b="1" baseline="0" dirty="0"/>
              <a:t> </a:t>
            </a:r>
            <a:r>
              <a:rPr lang="en-US" b="1" baseline="0" dirty="0" err="1"/>
              <a:t>View»Getting</a:t>
            </a:r>
            <a:r>
              <a:rPr lang="en-US" b="1" baseline="0" dirty="0"/>
              <a:t> Started Window </a:t>
            </a:r>
            <a:r>
              <a:rPr lang="en-US" baseline="0" dirty="0"/>
              <a:t>from any LabVIEW window.</a:t>
            </a:r>
          </a:p>
          <a:p>
            <a:endParaRPr lang="en-US" baseline="0" dirty="0"/>
          </a:p>
          <a:p>
            <a:r>
              <a:rPr lang="en-US" baseline="0" dirty="0"/>
              <a:t>Project: When you are ready to start programming, just create a new FRC </a:t>
            </a:r>
            <a:r>
              <a:rPr lang="en-US" baseline="0" dirty="0" err="1"/>
              <a:t>cRIO</a:t>
            </a:r>
            <a:r>
              <a:rPr lang="en-US" baseline="0" dirty="0"/>
              <a:t> Robot Project to get a project with everything set up and ready to go.</a:t>
            </a:r>
          </a:p>
          <a:p>
            <a:r>
              <a:rPr lang="en-US" baseline="0" dirty="0"/>
              <a:t>[Animation]</a:t>
            </a:r>
          </a:p>
          <a:p>
            <a:r>
              <a:rPr lang="en-US" baseline="0" dirty="0"/>
              <a:t>Tutorials: Start with the tutorials to explore in detail different aspects of LabVIEW and the </a:t>
            </a:r>
            <a:r>
              <a:rPr lang="en-US" baseline="0" dirty="0" err="1"/>
              <a:t>roboRIO</a:t>
            </a:r>
            <a:r>
              <a:rPr lang="en-US" baseline="0" dirty="0"/>
              <a:t> controller.</a:t>
            </a:r>
          </a:p>
          <a:p>
            <a:r>
              <a:rPr lang="en-US" baseline="0" dirty="0"/>
              <a:t>[Animation]</a:t>
            </a:r>
            <a:endParaRPr lang="en-US" dirty="0"/>
          </a:p>
          <a:p>
            <a:r>
              <a:rPr lang="en-US" dirty="0"/>
              <a:t>Utilities: This</a:t>
            </a:r>
            <a:r>
              <a:rPr lang="en-US" baseline="0" dirty="0"/>
              <a:t> section offers q</a:t>
            </a:r>
            <a:r>
              <a:rPr lang="en-US" dirty="0"/>
              <a:t>uick links to all of the tools</a:t>
            </a:r>
            <a:r>
              <a:rPr lang="en-US" baseline="0" dirty="0"/>
              <a:t> and utilities you need for FRC.</a:t>
            </a:r>
          </a:p>
          <a:p>
            <a:r>
              <a:rPr lang="en-US" baseline="0" dirty="0"/>
              <a:t>[Animation]</a:t>
            </a:r>
          </a:p>
          <a:p>
            <a:r>
              <a:rPr lang="en-US" baseline="0" dirty="0"/>
              <a:t>Support: If you ever get stuck, use the link to the forums as well as the phone support number to get help from an engineer during the build season.</a:t>
            </a:r>
            <a:endParaRPr lang="en-US" dirty="0"/>
          </a:p>
          <a:p>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10</a:t>
            </a:fld>
            <a:endParaRPr lang="en-US"/>
          </a:p>
        </p:txBody>
      </p:sp>
    </p:spTree>
    <p:extLst>
      <p:ext uri="{BB962C8B-B14F-4D97-AF65-F5344CB8AC3E}">
        <p14:creationId xmlns:p14="http://schemas.microsoft.com/office/powerpoint/2010/main" val="1261139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We recommend imaging 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while it is connected directly to a computer using the USB-B port on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This ensures the most reliable connection and bypasses most firewall and network restrictions.</a:t>
            </a:r>
          </a:p>
          <a:p>
            <a:br>
              <a:rPr lang="en-US" dirty="0"/>
            </a:br>
            <a:r>
              <a:rPr lang="en-US" sz="1200" b="0" i="0" kern="1200" dirty="0">
                <a:solidFill>
                  <a:schemeClr val="tx1"/>
                </a:solidFill>
                <a:effectLst/>
                <a:latin typeface="+mn-lt"/>
                <a:ea typeface="+mn-ea"/>
                <a:cs typeface="+mn-cs"/>
              </a:rPr>
              <a:t>However, you can connect 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to the Ethernet port of your computer directly using an Ethernet cable or indirectly through the D-Link bridge. Just be aware that firewall and network settings on the computer may block Ethernet communication with 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We do not recommend imaging 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over a wireless connection with the D-Link bridge because 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may lose connectivity during the imaging process and enter an unknown state.</a:t>
            </a:r>
          </a:p>
          <a:p>
            <a:br>
              <a:rPr lang="en-US" dirty="0"/>
            </a:br>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11</a:t>
            </a:fld>
            <a:endParaRPr lang="en-US"/>
          </a:p>
        </p:txBody>
      </p:sp>
    </p:spTree>
    <p:extLst>
      <p:ext uri="{BB962C8B-B14F-4D97-AF65-F5344CB8AC3E}">
        <p14:creationId xmlns:p14="http://schemas.microsoft.com/office/powerpoint/2010/main" val="80750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Updating the firmware on the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first requires that you navigate to the Web Interface. This can be done by typing the IP address of your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 into a browser window. The </a:t>
            </a:r>
            <a:r>
              <a:rPr lang="en-US" sz="1200" b="0" i="0" kern="1200" dirty="0" err="1">
                <a:solidFill>
                  <a:schemeClr val="tx1"/>
                </a:solidFill>
                <a:effectLst/>
                <a:latin typeface="+mn-lt"/>
                <a:ea typeface="+mn-ea"/>
                <a:cs typeface="+mn-cs"/>
              </a:rPr>
              <a:t>roboRIO’s</a:t>
            </a:r>
            <a:r>
              <a:rPr lang="en-US" sz="1200" b="0" i="0" kern="1200" dirty="0">
                <a:solidFill>
                  <a:schemeClr val="tx1"/>
                </a:solidFill>
                <a:effectLst/>
                <a:latin typeface="+mn-lt"/>
                <a:ea typeface="+mn-ea"/>
                <a:cs typeface="+mn-cs"/>
              </a:rPr>
              <a:t> IP address can be determined using the methods described in the section titled “Communicating with your </a:t>
            </a:r>
            <a:r>
              <a:rPr lang="en-US" sz="1200" b="0" i="0" kern="1200" dirty="0" err="1">
                <a:solidFill>
                  <a:schemeClr val="tx1"/>
                </a:solidFill>
                <a:effectLst/>
                <a:latin typeface="+mn-lt"/>
                <a:ea typeface="+mn-ea"/>
                <a:cs typeface="+mn-cs"/>
              </a:rPr>
              <a:t>roboRIO</a:t>
            </a:r>
            <a:r>
              <a:rPr lang="en-US" sz="1200" b="0" i="0" kern="1200" dirty="0">
                <a:solidFill>
                  <a:schemeClr val="tx1"/>
                </a:solidFill>
                <a:effectLst/>
                <a:latin typeface="+mn-lt"/>
                <a:ea typeface="+mn-ea"/>
                <a:cs typeface="+mn-cs"/>
              </a:rPr>
              <a:t>.”</a:t>
            </a:r>
          </a:p>
          <a:p>
            <a:br>
              <a:rPr lang="en-US" dirty="0"/>
            </a:br>
            <a:r>
              <a:rPr lang="en-US" sz="1200" b="0" i="0" kern="1200" dirty="0">
                <a:solidFill>
                  <a:schemeClr val="tx1"/>
                </a:solidFill>
                <a:effectLst/>
                <a:latin typeface="+mn-lt"/>
                <a:ea typeface="+mn-ea"/>
                <a:cs typeface="+mn-cs"/>
              </a:rPr>
              <a:t>Once the Web Interface loads, you must login to give yourself administrative privileges. Click “login” to open a new dialog window which prompts for your username and password.</a:t>
            </a:r>
          </a:p>
          <a:p>
            <a:endParaRPr lang="en-US" dirty="0"/>
          </a:p>
          <a:p>
            <a:r>
              <a:rPr lang="en-US" dirty="0"/>
              <a:t>USAMOS</a:t>
            </a:r>
            <a:r>
              <a:rPr lang="en-US" baseline="0" dirty="0"/>
              <a:t> HYYP://IP-DEL-ROBORIO</a:t>
            </a:r>
            <a:br>
              <a:rPr lang="en-US" dirty="0"/>
            </a:br>
            <a:endParaRPr lang="es-MX" dirty="0"/>
          </a:p>
        </p:txBody>
      </p:sp>
      <p:sp>
        <p:nvSpPr>
          <p:cNvPr id="4" name="Marcador de número de diapositiva 3"/>
          <p:cNvSpPr>
            <a:spLocks noGrp="1"/>
          </p:cNvSpPr>
          <p:nvPr>
            <p:ph type="sldNum" sz="quarter" idx="10"/>
          </p:nvPr>
        </p:nvSpPr>
        <p:spPr/>
        <p:txBody>
          <a:bodyPr/>
          <a:lstStyle/>
          <a:p>
            <a:fld id="{F084C48F-0C59-498D-80BF-44F7ADFE55A5}" type="slidenum">
              <a:rPr lang="en-US" smtClean="0"/>
              <a:pPr/>
              <a:t>12</a:t>
            </a:fld>
            <a:endParaRPr lang="en-US"/>
          </a:p>
        </p:txBody>
      </p:sp>
    </p:spTree>
    <p:extLst>
      <p:ext uri="{BB962C8B-B14F-4D97-AF65-F5344CB8AC3E}">
        <p14:creationId xmlns:p14="http://schemas.microsoft.com/office/powerpoint/2010/main" val="2420547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467319" y="6330951"/>
            <a:ext cx="800219" cy="338554"/>
          </a:xfrm>
          <a:prstGeom prst="rect">
            <a:avLst/>
          </a:prstGeom>
          <a:noFill/>
        </p:spPr>
        <p:txBody>
          <a:bodyPr wrap="none" rtlCol="0">
            <a:spAutoFit/>
          </a:bodyPr>
          <a:lstStyle/>
          <a:p>
            <a:r>
              <a:rPr lang="en-US" sz="1600" b="0" i="0" dirty="0">
                <a:solidFill>
                  <a:prstClr val="black"/>
                </a:solidFill>
                <a:latin typeface="+mn-lt"/>
                <a:cs typeface="Univers LT Std 45 Light"/>
              </a:rPr>
              <a:t>ni.com</a:t>
            </a:r>
          </a:p>
        </p:txBody>
      </p:sp>
    </p:spTree>
    <p:extLst>
      <p:ext uri="{BB962C8B-B14F-4D97-AF65-F5344CB8AC3E}">
        <p14:creationId xmlns:p14="http://schemas.microsoft.com/office/powerpoint/2010/main" val="63562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1" y="921221"/>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a:t>Click to edit title</a:t>
            </a:r>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a:t>Click to edit subtitle</a:t>
            </a:r>
          </a:p>
        </p:txBody>
      </p:sp>
      <p:sp>
        <p:nvSpPr>
          <p:cNvPr id="5" name="TextBox 4"/>
          <p:cNvSpPr txBox="1"/>
          <p:nvPr/>
        </p:nvSpPr>
        <p:spPr>
          <a:xfrm>
            <a:off x="467319" y="6330951"/>
            <a:ext cx="800219" cy="338554"/>
          </a:xfrm>
          <a:prstGeom prst="rect">
            <a:avLst/>
          </a:prstGeom>
          <a:noFill/>
        </p:spPr>
        <p:txBody>
          <a:bodyPr wrap="none" rtlCol="0">
            <a:spAutoFit/>
          </a:bodyPr>
          <a:lstStyle/>
          <a:p>
            <a:r>
              <a:rPr lang="en-US" sz="1600" b="0" i="0" dirty="0">
                <a:solidFill>
                  <a:prstClr val="black"/>
                </a:solidFill>
                <a:latin typeface="+mn-lt"/>
                <a:cs typeface="Univers LT Std 45 Light"/>
              </a:rPr>
              <a:t>ni.com</a:t>
            </a:r>
          </a:p>
        </p:txBody>
      </p:sp>
    </p:spTree>
    <p:extLst>
      <p:ext uri="{BB962C8B-B14F-4D97-AF65-F5344CB8AC3E}">
        <p14:creationId xmlns:p14="http://schemas.microsoft.com/office/powerpoint/2010/main" val="3217364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8"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060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0"/>
            <a:ext cx="10965304" cy="964092"/>
          </a:xfrm>
        </p:spPr>
        <p:txBody>
          <a:bodyPr/>
          <a:lstStyle/>
          <a:p>
            <a:r>
              <a:rPr lang="en-US" dirty="0"/>
              <a:t>Master title style</a:t>
            </a:r>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2424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6" y="268941"/>
            <a:ext cx="10893337" cy="697255"/>
          </a:xfrm>
        </p:spPr>
        <p:txBody>
          <a:bodyPr/>
          <a:lstStyle/>
          <a:p>
            <a:r>
              <a:rPr lang="en-US" dirty="0"/>
              <a:t>Master title style</a:t>
            </a:r>
          </a:p>
        </p:txBody>
      </p:sp>
      <p:sp>
        <p:nvSpPr>
          <p:cNvPr id="3" name="Content Placeholder 2"/>
          <p:cNvSpPr>
            <a:spLocks noGrp="1"/>
          </p:cNvSpPr>
          <p:nvPr>
            <p:ph idx="1" hasCustomPrompt="1"/>
          </p:nvPr>
        </p:nvSpPr>
        <p:spPr>
          <a:xfrm>
            <a:off x="637778" y="1749778"/>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629273" y="979311"/>
            <a:ext cx="10894484" cy="658284"/>
          </a:xfrm>
        </p:spPr>
        <p:txBody>
          <a:bodyPr anchor="t"/>
          <a:lstStyle>
            <a:lvl1pPr marL="0" indent="0">
              <a:buNone/>
              <a:defRPr>
                <a:solidFill>
                  <a:srgbClr val="7B7B7B"/>
                </a:solidFill>
              </a:defRPr>
            </a:lvl1pPr>
          </a:lstStyle>
          <a:p>
            <a:pPr lvl="0"/>
            <a:r>
              <a:rPr lang="en-US" dirty="0"/>
              <a:t>Subhead</a:t>
            </a:r>
          </a:p>
        </p:txBody>
      </p:sp>
    </p:spTree>
    <p:extLst>
      <p:ext uri="{BB962C8B-B14F-4D97-AF65-F5344CB8AC3E}">
        <p14:creationId xmlns:p14="http://schemas.microsoft.com/office/powerpoint/2010/main" val="1877546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8"/>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2" hasCustomPrompt="1"/>
          </p:nvPr>
        </p:nvSpPr>
        <p:spPr>
          <a:xfrm>
            <a:off x="6197600" y="1743138"/>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631916" y="268941"/>
            <a:ext cx="10893337" cy="697255"/>
          </a:xfrm>
        </p:spPr>
        <p:txBody>
          <a:bodyPr/>
          <a:lstStyle/>
          <a:p>
            <a:r>
              <a:rPr lang="en-US" dirty="0"/>
              <a:t>Master title style</a:t>
            </a:r>
          </a:p>
        </p:txBody>
      </p:sp>
      <p:sp>
        <p:nvSpPr>
          <p:cNvPr id="13" name="Text Placeholder 6"/>
          <p:cNvSpPr>
            <a:spLocks noGrp="1"/>
          </p:cNvSpPr>
          <p:nvPr>
            <p:ph type="body" sz="quarter" idx="10" hasCustomPrompt="1"/>
          </p:nvPr>
        </p:nvSpPr>
        <p:spPr>
          <a:xfrm>
            <a:off x="629273" y="979311"/>
            <a:ext cx="10894484" cy="658284"/>
          </a:xfrm>
        </p:spPr>
        <p:txBody>
          <a:bodyPr anchor="t"/>
          <a:lstStyle>
            <a:lvl1pPr marL="0" indent="0">
              <a:buNone/>
              <a:defRPr>
                <a:solidFill>
                  <a:srgbClr val="7B7B7B"/>
                </a:solidFill>
              </a:defRPr>
            </a:lvl1pPr>
          </a:lstStyle>
          <a:p>
            <a:pPr lvl="0"/>
            <a:r>
              <a:rPr lang="en-US" dirty="0"/>
              <a:t>Subhead</a:t>
            </a:r>
          </a:p>
        </p:txBody>
      </p:sp>
    </p:spTree>
    <p:extLst>
      <p:ext uri="{BB962C8B-B14F-4D97-AF65-F5344CB8AC3E}">
        <p14:creationId xmlns:p14="http://schemas.microsoft.com/office/powerpoint/2010/main" val="858208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Tree>
    <p:extLst>
      <p:ext uri="{BB962C8B-B14F-4D97-AF65-F5344CB8AC3E}">
        <p14:creationId xmlns:p14="http://schemas.microsoft.com/office/powerpoint/2010/main" val="323414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a:t>Click to edit Master text styles</a:t>
            </a:r>
          </a:p>
        </p:txBody>
      </p:sp>
    </p:spTree>
    <p:extLst>
      <p:ext uri="{BB962C8B-B14F-4D97-AF65-F5344CB8AC3E}">
        <p14:creationId xmlns:p14="http://schemas.microsoft.com/office/powerpoint/2010/main" val="3932556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 name="Picture 1" descr="22387_ppt_NIDays2015.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375489" cy="6957365"/>
          </a:xfrm>
          <a:prstGeom prst="rect">
            <a:avLst/>
          </a:prstGeom>
        </p:spPr>
      </p:pic>
    </p:spTree>
    <p:extLst>
      <p:ext uri="{BB962C8B-B14F-4D97-AF65-F5344CB8AC3E}">
        <p14:creationId xmlns:p14="http://schemas.microsoft.com/office/powerpoint/2010/main" val="746138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6" y="142830"/>
            <a:ext cx="10893337" cy="964092"/>
          </a:xfrm>
          <a:prstGeom prst="rect">
            <a:avLst/>
          </a:prstGeom>
        </p:spPr>
        <p:txBody>
          <a:bodyPr vert="horz" lIns="0" tIns="45717" rIns="0" bIns="45717" rtlCol="0" anchor="ctr">
            <a:noAutofit/>
          </a:bodyPr>
          <a:lstStyle/>
          <a:p>
            <a:r>
              <a:rPr lang="en-US" dirty="0"/>
              <a:t>Master title style</a:t>
            </a:r>
          </a:p>
        </p:txBody>
      </p:sp>
      <p:sp>
        <p:nvSpPr>
          <p:cNvPr id="3" name="Text Placeholder 2"/>
          <p:cNvSpPr>
            <a:spLocks noGrp="1"/>
          </p:cNvSpPr>
          <p:nvPr>
            <p:ph type="body" idx="1"/>
          </p:nvPr>
        </p:nvSpPr>
        <p:spPr>
          <a:xfrm>
            <a:off x="637780" y="1121384"/>
            <a:ext cx="10887473" cy="4949008"/>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TextBox 3"/>
          <p:cNvSpPr txBox="1"/>
          <p:nvPr/>
        </p:nvSpPr>
        <p:spPr>
          <a:xfrm>
            <a:off x="5858545" y="6344219"/>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467" smtClean="0">
                <a:solidFill>
                  <a:schemeClr val="bg1"/>
                </a:solidFill>
                <a:latin typeface="Helvetica" panose="020B0604020202020204" pitchFamily="34" charset="0"/>
                <a:cs typeface="Helvetica" panose="020B0604020202020204" pitchFamily="34" charset="0"/>
              </a:rPr>
              <a:pPr/>
              <a:t>‹#›</a:t>
            </a:fld>
            <a:endParaRPr lang="en-US" sz="1467" dirty="0">
              <a:solidFill>
                <a:schemeClr val="bg1"/>
              </a:solidFill>
              <a:latin typeface="Helvetica" panose="020B0604020202020204" pitchFamily="34" charset="0"/>
              <a:cs typeface="Helvetica" panose="020B0604020202020204" pitchFamily="34" charset="0"/>
            </a:endParaRPr>
          </a:p>
        </p:txBody>
      </p:sp>
      <p:sp>
        <p:nvSpPr>
          <p:cNvPr id="10" name="TextBox 9"/>
          <p:cNvSpPr txBox="1"/>
          <p:nvPr/>
        </p:nvSpPr>
        <p:spPr>
          <a:xfrm>
            <a:off x="467319" y="6330951"/>
            <a:ext cx="861979" cy="369332"/>
          </a:xfrm>
          <a:prstGeom prst="rect">
            <a:avLst/>
          </a:prstGeom>
          <a:noFill/>
        </p:spPr>
        <p:txBody>
          <a:bodyPr wrap="none" rtlCol="0">
            <a:noAutofit/>
          </a:bodyPr>
          <a:lstStyle/>
          <a:p>
            <a:r>
              <a:rPr lang="en-US" sz="1600" b="0" i="0" dirty="0">
                <a:solidFill>
                  <a:prstClr val="black"/>
                </a:solidFill>
                <a:latin typeface="Helvetica" panose="020B0604020202020204" pitchFamily="34" charset="0"/>
                <a:cs typeface="Helvetica" panose="020B0604020202020204" pitchFamily="34" charset="0"/>
              </a:rPr>
              <a:t>ni.com</a:t>
            </a:r>
          </a:p>
        </p:txBody>
      </p:sp>
    </p:spTree>
    <p:extLst>
      <p:ext uri="{BB962C8B-B14F-4D97-AF65-F5344CB8AC3E}">
        <p14:creationId xmlns:p14="http://schemas.microsoft.com/office/powerpoint/2010/main" val="545495280"/>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56" r:id="rId9"/>
  </p:sldLayoutIdLst>
  <p:txStyles>
    <p:titleStyle>
      <a:lvl1pPr algn="l" defTabSz="609550" rtl="0" eaLnBrk="1" latinLnBrk="0" hangingPunct="1">
        <a:spcBef>
          <a:spcPct val="0"/>
        </a:spcBef>
        <a:buNone/>
        <a:defRPr sz="3733" b="0" i="0" kern="1200" spc="-67">
          <a:solidFill>
            <a:schemeClr val="accent1"/>
          </a:solidFill>
          <a:latin typeface="Helvetica" panose="020B0604020202020204" pitchFamily="34" charset="0"/>
          <a:ea typeface="+mj-ea"/>
          <a:cs typeface="Helvetica" panose="020B0604020202020204" pitchFamily="34" charset="0"/>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Helvetica" panose="020B0604020202020204" pitchFamily="34" charset="0"/>
          <a:ea typeface="+mn-ea"/>
          <a:cs typeface="Helvetica" panose="020B0604020202020204" pitchFamily="34" charset="0"/>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Helvetica" panose="020B0604020202020204" pitchFamily="34" charset="0"/>
          <a:ea typeface="+mn-ea"/>
          <a:cs typeface="Helvetica" panose="020B0604020202020204" pitchFamily="34" charset="0"/>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Helvetica" panose="020B0604020202020204" pitchFamily="34" charset="0"/>
          <a:ea typeface="+mn-ea"/>
          <a:cs typeface="Helvetica" panose="020B0604020202020204" pitchFamily="34" charset="0"/>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Helvetica" panose="020B0604020202020204" pitchFamily="34" charset="0"/>
          <a:ea typeface="+mn-ea"/>
          <a:cs typeface="Helvetica" panose="020B0604020202020204" pitchFamily="34" charset="0"/>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2.gif"/><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www.ni.com/FR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67.gif"/></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71.png"/><Relationship Id="rId5" Type="http://schemas.openxmlformats.org/officeDocument/2006/relationships/oleObject" Target="../embeddings/oleObject1.bin"/><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83.png"/><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85.tmp"/></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99.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hyperlink" Target="http://www.ni.com/getting-started/"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01.jpg"/><Relationship Id="rId4" Type="http://schemas.openxmlformats.org/officeDocument/2006/relationships/hyperlink" Target="http://sine.ni.com/tacs/app/main/p/ap/ov/lang/es/fmid/497"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473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El software de NI para FRC</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Ésta ventana se abrirá siempre que se inicie FRC LabVIEW.</a:t>
            </a:r>
            <a:endParaRPr lang="es-MX" u="sng" dirty="0">
              <a:latin typeface="Helvetica" panose="020B0604020202020204" pitchFamily="34" charset="0"/>
              <a:cs typeface="Helvetica" panose="020B0604020202020204" pitchFamily="34" charset="0"/>
            </a:endParaRPr>
          </a:p>
        </p:txBody>
      </p:sp>
      <p:sp>
        <p:nvSpPr>
          <p:cNvPr id="4" name="Marcador de texto 3"/>
          <p:cNvSpPr>
            <a:spLocks noGrp="1"/>
          </p:cNvSpPr>
          <p:nvPr>
            <p:ph type="body" sz="quarter" idx="10"/>
          </p:nvPr>
        </p:nvSpPr>
        <p:spPr/>
        <p:txBody>
          <a:bodyPr/>
          <a:lstStyle/>
          <a:p>
            <a:r>
              <a:rPr lang="es-MX" dirty="0"/>
              <a:t>La ventana de inicio</a:t>
            </a:r>
          </a:p>
        </p:txBody>
      </p:sp>
      <p:pic>
        <p:nvPicPr>
          <p:cNvPr id="5" name="Picture 4"/>
          <p:cNvPicPr>
            <a:picLocks noChangeAspect="1" noChangeArrowheads="1"/>
          </p:cNvPicPr>
          <p:nvPr/>
        </p:nvPicPr>
        <p:blipFill>
          <a:blip r:embed="rId3" cstate="print"/>
          <a:srcRect/>
          <a:stretch>
            <a:fillRect/>
          </a:stretch>
        </p:blipFill>
        <p:spPr bwMode="auto">
          <a:xfrm>
            <a:off x="4038600" y="2356427"/>
            <a:ext cx="4876800" cy="4177146"/>
          </a:xfrm>
          <a:prstGeom prst="rect">
            <a:avLst/>
          </a:prstGeom>
          <a:noFill/>
          <a:ln w="9525">
            <a:noFill/>
            <a:miter lim="800000"/>
            <a:headEnd/>
            <a:tailEnd/>
          </a:ln>
        </p:spPr>
      </p:pic>
      <p:sp>
        <p:nvSpPr>
          <p:cNvPr id="6" name="Isosceles Triangle 24"/>
          <p:cNvSpPr/>
          <p:nvPr/>
        </p:nvSpPr>
        <p:spPr>
          <a:xfrm>
            <a:off x="5715000" y="4413827"/>
            <a:ext cx="1066800" cy="533400"/>
          </a:xfrm>
          <a:prstGeom prst="triangle">
            <a:avLst>
              <a:gd name="adj" fmla="val 23303"/>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7" name="Rectangle 25"/>
          <p:cNvSpPr/>
          <p:nvPr/>
        </p:nvSpPr>
        <p:spPr>
          <a:xfrm>
            <a:off x="5715000" y="4947227"/>
            <a:ext cx="1066800" cy="2286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200" dirty="0">
                <a:solidFill>
                  <a:schemeClr val="bg1"/>
                </a:solidFill>
                <a:latin typeface="Helvetica" panose="020B0604020202020204" pitchFamily="34" charset="0"/>
                <a:cs typeface="Helvetica" panose="020B0604020202020204" pitchFamily="34" charset="0"/>
              </a:rPr>
              <a:t>Call for Help</a:t>
            </a:r>
          </a:p>
        </p:txBody>
      </p:sp>
      <p:pic>
        <p:nvPicPr>
          <p:cNvPr id="8" name="Picture 3"/>
          <p:cNvPicPr>
            <a:picLocks noChangeAspect="1" noChangeArrowheads="1"/>
          </p:cNvPicPr>
          <p:nvPr/>
        </p:nvPicPr>
        <p:blipFill>
          <a:blip r:embed="rId4" cstate="print"/>
          <a:srcRect/>
          <a:stretch>
            <a:fillRect/>
          </a:stretch>
        </p:blipFill>
        <p:spPr bwMode="auto">
          <a:xfrm>
            <a:off x="4038600" y="2356427"/>
            <a:ext cx="4876800" cy="4177146"/>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4038600" y="2356427"/>
            <a:ext cx="4876800" cy="4177146"/>
          </a:xfrm>
          <a:prstGeom prst="rect">
            <a:avLst/>
          </a:prstGeom>
          <a:noFill/>
          <a:ln w="9525">
            <a:noFill/>
            <a:miter lim="800000"/>
            <a:headEnd/>
            <a:tailEnd/>
          </a:ln>
        </p:spPr>
      </p:pic>
      <p:sp>
        <p:nvSpPr>
          <p:cNvPr id="10" name="Rectangle 9"/>
          <p:cNvSpPr/>
          <p:nvPr/>
        </p:nvSpPr>
        <p:spPr>
          <a:xfrm>
            <a:off x="2133600" y="3270827"/>
            <a:ext cx="1219200" cy="3048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200" dirty="0" err="1">
                <a:solidFill>
                  <a:schemeClr val="bg1"/>
                </a:solidFill>
                <a:latin typeface="Helvetica" panose="020B0604020202020204" pitchFamily="34" charset="0"/>
                <a:cs typeface="Helvetica" panose="020B0604020202020204" pitchFamily="34" charset="0"/>
              </a:rPr>
              <a:t>Entrenamiento</a:t>
            </a:r>
            <a:endParaRPr lang="en-US" sz="1200" dirty="0">
              <a:solidFill>
                <a:schemeClr val="bg1"/>
              </a:solidFill>
              <a:latin typeface="Helvetica" panose="020B0604020202020204" pitchFamily="34" charset="0"/>
              <a:cs typeface="Helvetica" panose="020B0604020202020204" pitchFamily="34" charset="0"/>
            </a:endParaRPr>
          </a:p>
        </p:txBody>
      </p:sp>
      <p:sp>
        <p:nvSpPr>
          <p:cNvPr id="11" name="Rectangle 11"/>
          <p:cNvSpPr/>
          <p:nvPr/>
        </p:nvSpPr>
        <p:spPr>
          <a:xfrm>
            <a:off x="2133600" y="3689927"/>
            <a:ext cx="1219200" cy="3048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200" dirty="0" err="1">
                <a:solidFill>
                  <a:schemeClr val="bg1"/>
                </a:solidFill>
                <a:latin typeface="Helvetica" panose="020B0604020202020204" pitchFamily="34" charset="0"/>
                <a:cs typeface="Helvetica" panose="020B0604020202020204" pitchFamily="34" charset="0"/>
              </a:rPr>
              <a:t>Herramientas</a:t>
            </a:r>
            <a:endParaRPr lang="en-US" sz="1200" dirty="0">
              <a:solidFill>
                <a:schemeClr val="bg1"/>
              </a:solidFill>
              <a:latin typeface="Helvetica" panose="020B0604020202020204" pitchFamily="34" charset="0"/>
              <a:cs typeface="Helvetica" panose="020B0604020202020204" pitchFamily="34" charset="0"/>
            </a:endParaRPr>
          </a:p>
        </p:txBody>
      </p:sp>
      <p:sp>
        <p:nvSpPr>
          <p:cNvPr id="12" name="Rectangle 20"/>
          <p:cNvSpPr/>
          <p:nvPr/>
        </p:nvSpPr>
        <p:spPr>
          <a:xfrm>
            <a:off x="2133600" y="4109027"/>
            <a:ext cx="1219200" cy="3048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200" dirty="0" err="1">
                <a:solidFill>
                  <a:schemeClr val="bg1"/>
                </a:solidFill>
                <a:latin typeface="Helvetica" panose="020B0604020202020204" pitchFamily="34" charset="0"/>
                <a:cs typeface="Helvetica" panose="020B0604020202020204" pitchFamily="34" charset="0"/>
              </a:rPr>
              <a:t>Ayuda</a:t>
            </a:r>
            <a:endParaRPr lang="en-US" sz="1200" dirty="0">
              <a:solidFill>
                <a:schemeClr val="bg1"/>
              </a:solidFill>
              <a:latin typeface="Helvetica" panose="020B0604020202020204" pitchFamily="34" charset="0"/>
              <a:cs typeface="Helvetica" panose="020B0604020202020204" pitchFamily="34" charset="0"/>
            </a:endParaRPr>
          </a:p>
        </p:txBody>
      </p:sp>
      <p:pic>
        <p:nvPicPr>
          <p:cNvPr id="13" name="Picture 5"/>
          <p:cNvPicPr>
            <a:picLocks noChangeAspect="1" noChangeArrowheads="1"/>
          </p:cNvPicPr>
          <p:nvPr/>
        </p:nvPicPr>
        <p:blipFill>
          <a:blip r:embed="rId6" cstate="print"/>
          <a:srcRect/>
          <a:stretch>
            <a:fillRect/>
          </a:stretch>
        </p:blipFill>
        <p:spPr bwMode="auto">
          <a:xfrm>
            <a:off x="4038600" y="2356427"/>
            <a:ext cx="4876800" cy="4177146"/>
          </a:xfrm>
          <a:prstGeom prst="rect">
            <a:avLst/>
          </a:prstGeom>
          <a:noFill/>
          <a:ln w="9525">
            <a:noFill/>
            <a:miter lim="800000"/>
            <a:headEnd/>
            <a:tailEnd/>
          </a:ln>
        </p:spPr>
      </p:pic>
      <p:sp>
        <p:nvSpPr>
          <p:cNvPr id="14" name="Isosceles Triangle 6"/>
          <p:cNvSpPr/>
          <p:nvPr/>
        </p:nvSpPr>
        <p:spPr>
          <a:xfrm rot="16200000">
            <a:off x="7505700" y="2623127"/>
            <a:ext cx="533400" cy="2438400"/>
          </a:xfrm>
          <a:prstGeom prst="triangle">
            <a:avLst>
              <a:gd name="adj" fmla="val 31101"/>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15" name="Rectangle 7"/>
          <p:cNvSpPr/>
          <p:nvPr/>
        </p:nvSpPr>
        <p:spPr>
          <a:xfrm>
            <a:off x="8991600" y="3575627"/>
            <a:ext cx="1066800" cy="5334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200" dirty="0" err="1">
                <a:solidFill>
                  <a:schemeClr val="bg1"/>
                </a:solidFill>
                <a:latin typeface="Helvetica" panose="020B0604020202020204" pitchFamily="34" charset="0"/>
                <a:cs typeface="Helvetica" panose="020B0604020202020204" pitchFamily="34" charset="0"/>
              </a:rPr>
              <a:t>Crear</a:t>
            </a:r>
            <a:r>
              <a:rPr lang="en-US" sz="1200" dirty="0">
                <a:solidFill>
                  <a:schemeClr val="bg1"/>
                </a:solidFill>
                <a:latin typeface="Helvetica" panose="020B0604020202020204" pitchFamily="34" charset="0"/>
                <a:cs typeface="Helvetica" panose="020B0604020202020204" pitchFamily="34" charset="0"/>
              </a:rPr>
              <a:t> Nuevo </a:t>
            </a:r>
            <a:r>
              <a:rPr lang="en-US" sz="1200" dirty="0" err="1">
                <a:solidFill>
                  <a:schemeClr val="bg1"/>
                </a:solidFill>
                <a:latin typeface="Helvetica" panose="020B0604020202020204" pitchFamily="34" charset="0"/>
                <a:cs typeface="Helvetica" panose="020B0604020202020204" pitchFamily="34" charset="0"/>
              </a:rPr>
              <a:t>proyecto</a:t>
            </a:r>
            <a:endParaRPr lang="en-US" sz="1200" dirty="0">
              <a:solidFill>
                <a:schemeClr val="bg1"/>
              </a:solidFill>
              <a:latin typeface="Helvetica" panose="020B0604020202020204" pitchFamily="34" charset="0"/>
              <a:cs typeface="Helvetica" panose="020B0604020202020204" pitchFamily="34" charset="0"/>
            </a:endParaRPr>
          </a:p>
        </p:txBody>
      </p:sp>
      <p:sp>
        <p:nvSpPr>
          <p:cNvPr id="16" name="Isosceles Triangle 22"/>
          <p:cNvSpPr/>
          <p:nvPr/>
        </p:nvSpPr>
        <p:spPr>
          <a:xfrm rot="5400000">
            <a:off x="4922520" y="4619567"/>
            <a:ext cx="533400" cy="914400"/>
          </a:xfrm>
          <a:prstGeom prst="triangle">
            <a:avLst>
              <a:gd name="adj" fmla="val 23600"/>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17" name="Rectangle 23"/>
          <p:cNvSpPr/>
          <p:nvPr/>
        </p:nvSpPr>
        <p:spPr>
          <a:xfrm>
            <a:off x="3665220" y="4810067"/>
            <a:ext cx="1066800" cy="5334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200" dirty="0" err="1">
                <a:solidFill>
                  <a:schemeClr val="bg1"/>
                </a:solidFill>
                <a:latin typeface="Helvetica" panose="020B0604020202020204" pitchFamily="34" charset="0"/>
                <a:cs typeface="Helvetica" panose="020B0604020202020204" pitchFamily="34" charset="0"/>
              </a:rPr>
              <a:t>Proyectos</a:t>
            </a:r>
            <a:r>
              <a:rPr lang="en-US" sz="1200" dirty="0">
                <a:solidFill>
                  <a:schemeClr val="bg1"/>
                </a:solidFill>
                <a:latin typeface="Helvetica" panose="020B0604020202020204" pitchFamily="34" charset="0"/>
                <a:cs typeface="Helvetica" panose="020B0604020202020204" pitchFamily="34" charset="0"/>
              </a:rPr>
              <a:t> </a:t>
            </a:r>
            <a:r>
              <a:rPr lang="en-US" sz="1200" dirty="0" err="1">
                <a:solidFill>
                  <a:schemeClr val="bg1"/>
                </a:solidFill>
                <a:latin typeface="Helvetica" panose="020B0604020202020204" pitchFamily="34" charset="0"/>
                <a:cs typeface="Helvetica" panose="020B0604020202020204" pitchFamily="34" charset="0"/>
              </a:rPr>
              <a:t>recientes</a:t>
            </a:r>
            <a:endParaRPr lang="en-US" sz="1200" dirty="0">
              <a:solidFill>
                <a:schemeClr val="bg1"/>
              </a:solidFill>
              <a:latin typeface="Helvetica" panose="020B0604020202020204" pitchFamily="34" charset="0"/>
              <a:cs typeface="Helvetica" panose="020B0604020202020204" pitchFamily="34" charset="0"/>
            </a:endParaRPr>
          </a:p>
        </p:txBody>
      </p:sp>
      <p:sp>
        <p:nvSpPr>
          <p:cNvPr id="18" name="Isosceles Triangle 8"/>
          <p:cNvSpPr/>
          <p:nvPr/>
        </p:nvSpPr>
        <p:spPr>
          <a:xfrm rot="5400000">
            <a:off x="3581400" y="3042227"/>
            <a:ext cx="304800" cy="762000"/>
          </a:xfrm>
          <a:prstGeom prst="triangle">
            <a:avLst>
              <a:gd name="adj" fmla="val 98779"/>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19" name="Isosceles Triangle 19"/>
          <p:cNvSpPr/>
          <p:nvPr/>
        </p:nvSpPr>
        <p:spPr>
          <a:xfrm rot="5400000">
            <a:off x="3581400" y="3461327"/>
            <a:ext cx="304800" cy="762000"/>
          </a:xfrm>
          <a:prstGeom prst="triangle">
            <a:avLst>
              <a:gd name="adj" fmla="val 57529"/>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20" name="Isosceles Triangle 21"/>
          <p:cNvSpPr/>
          <p:nvPr/>
        </p:nvSpPr>
        <p:spPr>
          <a:xfrm rot="5400000">
            <a:off x="3581400" y="3880427"/>
            <a:ext cx="304800" cy="762000"/>
          </a:xfrm>
          <a:prstGeom prst="triangle">
            <a:avLst>
              <a:gd name="adj" fmla="val 4404"/>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48857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1. Conectar el </a:t>
            </a:r>
            <a:r>
              <a:rPr lang="es-MX" dirty="0" err="1">
                <a:latin typeface="Helvetica" panose="020B0604020202020204" pitchFamily="34" charset="0"/>
                <a:cs typeface="Helvetica" panose="020B0604020202020204" pitchFamily="34" charset="0"/>
              </a:rPr>
              <a:t>roboRIO</a:t>
            </a:r>
            <a:r>
              <a:rPr lang="es-MX" dirty="0">
                <a:latin typeface="Helvetica" panose="020B0604020202020204" pitchFamily="34" charset="0"/>
                <a:cs typeface="Helvetica" panose="020B0604020202020204" pitchFamily="34" charset="0"/>
              </a:rPr>
              <a:t> a la computadora</a:t>
            </a:r>
          </a:p>
          <a:p>
            <a:endParaRPr lang="es-MX" dirty="0">
              <a:latin typeface="Helvetica" panose="020B0604020202020204" pitchFamily="34" charset="0"/>
              <a:cs typeface="Helvetica" panose="020B0604020202020204" pitchFamily="34" charset="0"/>
            </a:endParaRPr>
          </a:p>
          <a:p>
            <a:r>
              <a:rPr lang="es-MX" dirty="0">
                <a:latin typeface="Helvetica" panose="020B0604020202020204" pitchFamily="34" charset="0"/>
                <a:cs typeface="Helvetica" panose="020B0604020202020204" pitchFamily="34" charset="0"/>
              </a:rPr>
              <a:t>USB: 172.22.11.2</a:t>
            </a:r>
          </a:p>
          <a:p>
            <a:r>
              <a:rPr lang="es-MX" dirty="0">
                <a:latin typeface="Helvetica" panose="020B0604020202020204" pitchFamily="34" charset="0"/>
                <a:cs typeface="Helvetica" panose="020B0604020202020204" pitchFamily="34" charset="0"/>
              </a:rPr>
              <a:t>Ethernet: DHCP</a:t>
            </a:r>
          </a:p>
          <a:p>
            <a:pPr marL="0" indent="0">
              <a:buNone/>
            </a:pPr>
            <a:endParaRPr lang="es-MX" dirty="0">
              <a:latin typeface="Helvetica" panose="020B0604020202020204" pitchFamily="34" charset="0"/>
              <a:cs typeface="Helvetica" panose="020B0604020202020204" pitchFamily="34" charset="0"/>
            </a:endParaRPr>
          </a:p>
        </p:txBody>
      </p:sp>
      <p:sp>
        <p:nvSpPr>
          <p:cNvPr id="4" name="Marcador de texto 3"/>
          <p:cNvSpPr>
            <a:spLocks noGrp="1"/>
          </p:cNvSpPr>
          <p:nvPr>
            <p:ph type="body" sz="quarter" idx="10"/>
          </p:nvPr>
        </p:nvSpPr>
        <p:spPr/>
        <p:txBody>
          <a:bodyPr/>
          <a:lstStyle/>
          <a:p>
            <a:r>
              <a:rPr lang="es-MX" dirty="0"/>
              <a:t>Cargar la imagen al </a:t>
            </a:r>
            <a:r>
              <a:rPr lang="es-MX" dirty="0" err="1"/>
              <a:t>roboRIO</a:t>
            </a:r>
            <a:endParaRPr lang="es-MX" dirty="0"/>
          </a:p>
        </p:txBody>
      </p:sp>
      <p:pic>
        <p:nvPicPr>
          <p:cNvPr id="3074" name="Picture 2" descr="http://www.ni.com/cms/images/devzone/tut/roboRIO_Connecto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353" y="617568"/>
            <a:ext cx="4152900" cy="46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23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2. Ingresar a la interfaz web del </a:t>
            </a:r>
            <a:r>
              <a:rPr lang="es-MX" dirty="0" err="1">
                <a:latin typeface="Helvetica" panose="020B0604020202020204" pitchFamily="34" charset="0"/>
                <a:cs typeface="Helvetica" panose="020B0604020202020204" pitchFamily="34" charset="0"/>
              </a:rPr>
              <a:t>roboRIO</a:t>
            </a:r>
            <a:endParaRPr lang="es-MX" dirty="0">
              <a:latin typeface="Helvetica" panose="020B0604020202020204" pitchFamily="34" charset="0"/>
              <a:cs typeface="Helvetica" panose="020B0604020202020204" pitchFamily="34" charset="0"/>
            </a:endParaRPr>
          </a:p>
          <a:p>
            <a:r>
              <a:rPr lang="es-MX" dirty="0">
                <a:latin typeface="Helvetica" panose="020B0604020202020204" pitchFamily="34" charset="0"/>
                <a:cs typeface="Helvetica" panose="020B0604020202020204" pitchFamily="34" charset="0"/>
              </a:rPr>
              <a:t>Usar el navegador de internet para entrar a la IP del </a:t>
            </a:r>
            <a:r>
              <a:rPr lang="es-MX" dirty="0" err="1">
                <a:latin typeface="Helvetica" panose="020B0604020202020204" pitchFamily="34" charset="0"/>
                <a:cs typeface="Helvetica" panose="020B0604020202020204" pitchFamily="34" charset="0"/>
              </a:rPr>
              <a:t>roboRIO</a:t>
            </a:r>
            <a:endParaRPr lang="es-MX" dirty="0">
              <a:latin typeface="Helvetica" panose="020B0604020202020204" pitchFamily="34" charset="0"/>
              <a:cs typeface="Helvetica" panose="020B0604020202020204" pitchFamily="34" charset="0"/>
            </a:endParaRPr>
          </a:p>
        </p:txBody>
      </p:sp>
      <p:sp>
        <p:nvSpPr>
          <p:cNvPr id="4" name="Marcador de texto 3"/>
          <p:cNvSpPr>
            <a:spLocks noGrp="1"/>
          </p:cNvSpPr>
          <p:nvPr>
            <p:ph type="body" sz="quarter" idx="10"/>
          </p:nvPr>
        </p:nvSpPr>
        <p:spPr/>
        <p:txBody>
          <a:bodyPr/>
          <a:lstStyle/>
          <a:p>
            <a:r>
              <a:rPr lang="es-MX" dirty="0"/>
              <a:t>Cargar la imagen al </a:t>
            </a:r>
            <a:r>
              <a:rPr lang="es-MX" dirty="0" err="1"/>
              <a:t>roboRIO</a:t>
            </a:r>
            <a:endParaRPr lang="es-MX" dirty="0"/>
          </a:p>
        </p:txBody>
      </p:sp>
      <p:pic>
        <p:nvPicPr>
          <p:cNvPr id="4098" name="Picture 2" descr="http://www.ni.com/cms/images/devzone/tut/WIF_log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73" y="3014734"/>
            <a:ext cx="10894484" cy="2585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ni.com/cms/images/devzone/tut/WIF_User_nam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136" y="3014735"/>
            <a:ext cx="4730758" cy="258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87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Effect transition="in" filter="fade">
                                      <p:cBhvr>
                                        <p:cTn id="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3. Actualizar el </a:t>
            </a:r>
            <a:r>
              <a:rPr lang="es-MX" dirty="0" err="1">
                <a:latin typeface="Helvetica" panose="020B0604020202020204" pitchFamily="34" charset="0"/>
                <a:cs typeface="Helvetica" panose="020B0604020202020204" pitchFamily="34" charset="0"/>
              </a:rPr>
              <a:t>frimware</a:t>
            </a:r>
            <a:r>
              <a:rPr lang="es-MX" dirty="0">
                <a:latin typeface="Helvetica" panose="020B0604020202020204" pitchFamily="34" charset="0"/>
                <a:cs typeface="Helvetica" panose="020B0604020202020204" pitchFamily="34" charset="0"/>
              </a:rPr>
              <a:t> del </a:t>
            </a:r>
            <a:r>
              <a:rPr lang="es-MX" dirty="0" err="1">
                <a:latin typeface="Helvetica" panose="020B0604020202020204" pitchFamily="34" charset="0"/>
                <a:cs typeface="Helvetica" panose="020B0604020202020204" pitchFamily="34" charset="0"/>
              </a:rPr>
              <a:t>roboRIO</a:t>
            </a:r>
            <a:r>
              <a:rPr lang="es-MX" dirty="0">
                <a:latin typeface="Helvetica" panose="020B0604020202020204" pitchFamily="34" charset="0"/>
                <a:cs typeface="Helvetica" panose="020B0604020202020204" pitchFamily="34" charset="0"/>
              </a:rPr>
              <a:t> (si es necesario)</a:t>
            </a:r>
          </a:p>
        </p:txBody>
      </p:sp>
      <p:sp>
        <p:nvSpPr>
          <p:cNvPr id="4" name="Marcador de texto 3"/>
          <p:cNvSpPr>
            <a:spLocks noGrp="1"/>
          </p:cNvSpPr>
          <p:nvPr>
            <p:ph type="body" sz="quarter" idx="10"/>
          </p:nvPr>
        </p:nvSpPr>
        <p:spPr/>
        <p:txBody>
          <a:bodyPr/>
          <a:lstStyle/>
          <a:p>
            <a:r>
              <a:rPr lang="es-MX" dirty="0"/>
              <a:t>Cargar la imagen al </a:t>
            </a:r>
            <a:r>
              <a:rPr lang="es-MX" dirty="0" err="1"/>
              <a:t>roboRIO</a:t>
            </a:r>
            <a:endParaRPr lang="es-MX" dirty="0"/>
          </a:p>
        </p:txBody>
      </p:sp>
      <p:pic>
        <p:nvPicPr>
          <p:cNvPr id="5122" name="Picture 2" descr="http://www.ni.com/cms/images/devzone/tut/Update_Firmwa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665" y="2421177"/>
            <a:ext cx="5981700"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57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3. Actualizar el </a:t>
            </a:r>
            <a:r>
              <a:rPr lang="es-MX" dirty="0" err="1">
                <a:latin typeface="Helvetica" panose="020B0604020202020204" pitchFamily="34" charset="0"/>
                <a:cs typeface="Helvetica" panose="020B0604020202020204" pitchFamily="34" charset="0"/>
              </a:rPr>
              <a:t>frimware</a:t>
            </a:r>
            <a:r>
              <a:rPr lang="es-MX" dirty="0">
                <a:latin typeface="Helvetica" panose="020B0604020202020204" pitchFamily="34" charset="0"/>
                <a:cs typeface="Helvetica" panose="020B0604020202020204" pitchFamily="34" charset="0"/>
              </a:rPr>
              <a:t> del </a:t>
            </a:r>
            <a:r>
              <a:rPr lang="es-MX" dirty="0" err="1">
                <a:latin typeface="Helvetica" panose="020B0604020202020204" pitchFamily="34" charset="0"/>
                <a:cs typeface="Helvetica" panose="020B0604020202020204" pitchFamily="34" charset="0"/>
              </a:rPr>
              <a:t>roboRIO</a:t>
            </a:r>
            <a:r>
              <a:rPr lang="es-MX" dirty="0">
                <a:latin typeface="Helvetica" panose="020B0604020202020204" pitchFamily="34" charset="0"/>
                <a:cs typeface="Helvetica" panose="020B0604020202020204" pitchFamily="34" charset="0"/>
              </a:rPr>
              <a:t> (si es necesario)</a:t>
            </a:r>
          </a:p>
          <a:p>
            <a:pPr marL="0" indent="0">
              <a:buNone/>
            </a:pPr>
            <a:r>
              <a:rPr lang="es-MX" dirty="0">
                <a:latin typeface="Helvetica" panose="020B0604020202020204" pitchFamily="34" charset="0"/>
                <a:cs typeface="Helvetica" panose="020B0604020202020204" pitchFamily="34" charset="0"/>
              </a:rPr>
              <a:t>El archivo se encuentra en </a:t>
            </a:r>
            <a:br>
              <a:rPr lang="es-MX" dirty="0">
                <a:latin typeface="Helvetica" panose="020B0604020202020204" pitchFamily="34" charset="0"/>
                <a:cs typeface="Helvetica" panose="020B0604020202020204" pitchFamily="34" charset="0"/>
              </a:rPr>
            </a:br>
            <a:r>
              <a:rPr lang="en-US" sz="2400" dirty="0">
                <a:latin typeface="Helvetica" panose="020B0604020202020204" pitchFamily="34" charset="0"/>
                <a:cs typeface="Helvetica" panose="020B0604020202020204" pitchFamily="34" charset="0"/>
              </a:rPr>
              <a:t>C:\Program Files (x86)\National Instruments\Shared\Firmware\</a:t>
            </a:r>
            <a:r>
              <a:rPr lang="en-US" sz="2400" dirty="0" err="1">
                <a:latin typeface="Helvetica" panose="020B0604020202020204" pitchFamily="34" charset="0"/>
                <a:cs typeface="Helvetica" panose="020B0604020202020204" pitchFamily="34" charset="0"/>
              </a:rPr>
              <a:t>cRIO</a:t>
            </a:r>
            <a:r>
              <a:rPr lang="en-US" sz="2400" dirty="0">
                <a:latin typeface="Helvetica" panose="020B0604020202020204" pitchFamily="34" charset="0"/>
                <a:cs typeface="Helvetica" panose="020B0604020202020204" pitchFamily="34" charset="0"/>
              </a:rPr>
              <a:t>\76F2</a:t>
            </a:r>
            <a:endParaRPr lang="es-MX" sz="2400" dirty="0">
              <a:latin typeface="Helvetica" panose="020B0604020202020204" pitchFamily="34" charset="0"/>
              <a:cs typeface="Helvetica" panose="020B0604020202020204" pitchFamily="34" charset="0"/>
            </a:endParaRPr>
          </a:p>
        </p:txBody>
      </p:sp>
      <p:sp>
        <p:nvSpPr>
          <p:cNvPr id="4" name="Marcador de texto 3"/>
          <p:cNvSpPr>
            <a:spLocks noGrp="1"/>
          </p:cNvSpPr>
          <p:nvPr>
            <p:ph type="body" sz="quarter" idx="10"/>
          </p:nvPr>
        </p:nvSpPr>
        <p:spPr/>
        <p:txBody>
          <a:bodyPr/>
          <a:lstStyle/>
          <a:p>
            <a:r>
              <a:rPr lang="es-MX" dirty="0"/>
              <a:t>Cargar la imagen al </a:t>
            </a:r>
            <a:r>
              <a:rPr lang="es-MX" dirty="0" err="1"/>
              <a:t>roboRIO</a:t>
            </a:r>
            <a:endParaRPr lang="es-MX" dirty="0"/>
          </a:p>
        </p:txBody>
      </p:sp>
      <p:pic>
        <p:nvPicPr>
          <p:cNvPr id="6146" name="Picture 2" descr="http://www.ni.com/cms/images/devzone/tut/Firmware_Sele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149" y="3335454"/>
            <a:ext cx="4714732" cy="2847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6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4. Abrir el </a:t>
            </a:r>
            <a:r>
              <a:rPr lang="es-MX" dirty="0" err="1">
                <a:latin typeface="Helvetica" panose="020B0604020202020204" pitchFamily="34" charset="0"/>
                <a:cs typeface="Helvetica" panose="020B0604020202020204" pitchFamily="34" charset="0"/>
              </a:rPr>
              <a:t>roboRIO</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Imaging</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Tool</a:t>
            </a:r>
            <a:endParaRPr lang="es-MX" dirty="0">
              <a:latin typeface="Helvetica" panose="020B0604020202020204" pitchFamily="34" charset="0"/>
              <a:cs typeface="Helvetica" panose="020B0604020202020204" pitchFamily="34" charset="0"/>
            </a:endParaRPr>
          </a:p>
        </p:txBody>
      </p:sp>
      <p:pic>
        <p:nvPicPr>
          <p:cNvPr id="7170" name="Picture 2" descr="http://www.ni.com/cms/images/devzone/tut/Utilities_T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467" y="-1"/>
            <a:ext cx="6592534" cy="5731727"/>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p:cNvSpPr>
            <a:spLocks noGrp="1"/>
          </p:cNvSpPr>
          <p:nvPr>
            <p:ph type="body" sz="quarter" idx="10"/>
          </p:nvPr>
        </p:nvSpPr>
        <p:spPr/>
        <p:txBody>
          <a:bodyPr/>
          <a:lstStyle/>
          <a:p>
            <a:r>
              <a:rPr lang="es-MX" dirty="0"/>
              <a:t>Cargar la imagen al </a:t>
            </a:r>
            <a:r>
              <a:rPr lang="es-MX" dirty="0" err="1"/>
              <a:t>roboRIO</a:t>
            </a:r>
            <a:endParaRPr lang="es-MX" dirty="0"/>
          </a:p>
        </p:txBody>
      </p:sp>
      <p:sp>
        <p:nvSpPr>
          <p:cNvPr id="6" name="Frame 7"/>
          <p:cNvSpPr/>
          <p:nvPr/>
        </p:nvSpPr>
        <p:spPr>
          <a:xfrm>
            <a:off x="7879734" y="1983512"/>
            <a:ext cx="1700994" cy="228600"/>
          </a:xfrm>
          <a:prstGeom prst="frame">
            <a:avLst>
              <a:gd name="adj1" fmla="val 10416"/>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64740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5. Configurar la imagen a instalar</a:t>
            </a:r>
          </a:p>
        </p:txBody>
      </p:sp>
      <p:pic>
        <p:nvPicPr>
          <p:cNvPr id="8194" name="Picture 2" descr="http://www.ni.com/cms/images/devzone/tut/roboRIO_Imaging_Tool_Detailed_Infor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612" y="2320772"/>
            <a:ext cx="7214807" cy="421824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ni.com/cms/images/devzone/tut/roboRIO_Imaging_Tool_Successfully_Updated.png"/>
          <p:cNvPicPr>
            <a:picLocks noChangeAspect="1" noChangeArrowheads="1"/>
          </p:cNvPicPr>
          <p:nvPr/>
        </p:nvPicPr>
        <p:blipFill rotWithShape="1">
          <a:blip r:embed="rId4">
            <a:extLst>
              <a:ext uri="{28A0092B-C50C-407E-A947-70E740481C1C}">
                <a14:useLocalDpi xmlns:a14="http://schemas.microsoft.com/office/drawing/2010/main" val="0"/>
              </a:ext>
            </a:extLst>
          </a:blip>
          <a:srcRect t="2385"/>
          <a:stretch/>
        </p:blipFill>
        <p:spPr bwMode="auto">
          <a:xfrm>
            <a:off x="2521087" y="2297946"/>
            <a:ext cx="7237857" cy="4263895"/>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6"/>
          <p:cNvSpPr>
            <a:spLocks noGrp="1"/>
          </p:cNvSpPr>
          <p:nvPr>
            <p:ph type="body" sz="quarter" idx="10"/>
          </p:nvPr>
        </p:nvSpPr>
        <p:spPr/>
        <p:txBody>
          <a:bodyPr/>
          <a:lstStyle/>
          <a:p>
            <a:r>
              <a:rPr lang="es-MX" dirty="0"/>
              <a:t>Cargar la imagen al </a:t>
            </a:r>
            <a:r>
              <a:rPr lang="es-MX" dirty="0" err="1"/>
              <a:t>roboRIO</a:t>
            </a:r>
            <a:endParaRPr lang="es-MX" dirty="0"/>
          </a:p>
        </p:txBody>
      </p:sp>
    </p:spTree>
    <p:extLst>
      <p:ext uri="{BB962C8B-B14F-4D97-AF65-F5344CB8AC3E}">
        <p14:creationId xmlns:p14="http://schemas.microsoft.com/office/powerpoint/2010/main" val="306819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box(out)">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latin typeface="Helvetica" panose="020B0604020202020204" pitchFamily="34" charset="0"/>
                <a:cs typeface="Helvetica" panose="020B0604020202020204" pitchFamily="34" charset="0"/>
              </a:rPr>
              <a:t>Configurando el radio</a:t>
            </a:r>
          </a:p>
        </p:txBody>
      </p:sp>
      <p:sp>
        <p:nvSpPr>
          <p:cNvPr id="3" name="Subtítulo 2"/>
          <p:cNvSpPr>
            <a:spLocks noGrp="1"/>
          </p:cNvSpPr>
          <p:nvPr>
            <p:ph type="subTitle" idx="1"/>
          </p:nvPr>
        </p:nvSpPr>
        <p:spPr/>
        <p:txBody>
          <a:bodyPr/>
          <a:lstStyle/>
          <a:p>
            <a:endParaRPr lang="es-MX">
              <a:latin typeface="Helvetica" panose="020B0604020202020204" pitchFamily="34" charset="0"/>
            </a:endParaRPr>
          </a:p>
        </p:txBody>
      </p:sp>
    </p:spTree>
    <p:extLst>
      <p:ext uri="{BB962C8B-B14F-4D97-AF65-F5344CB8AC3E}">
        <p14:creationId xmlns:p14="http://schemas.microsoft.com/office/powerpoint/2010/main" val="1524516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Antes de empezar:</a:t>
            </a:r>
          </a:p>
          <a:p>
            <a:pPr lvl="1"/>
            <a:r>
              <a:rPr lang="es-MX" dirty="0">
                <a:latin typeface="Helvetica" panose="020B0604020202020204" pitchFamily="34" charset="0"/>
                <a:cs typeface="Helvetica" panose="020B0604020202020204" pitchFamily="34" charset="0"/>
              </a:rPr>
              <a:t>Desactive las conexiones </a:t>
            </a:r>
            <a:r>
              <a:rPr lang="es-MX" dirty="0" err="1">
                <a:latin typeface="Helvetica" panose="020B0604020202020204" pitchFamily="34" charset="0"/>
                <a:cs typeface="Helvetica" panose="020B0604020202020204" pitchFamily="34" charset="0"/>
              </a:rPr>
              <a:t>WiFi</a:t>
            </a:r>
            <a:r>
              <a:rPr lang="es-MX" dirty="0">
                <a:latin typeface="Helvetica" panose="020B0604020202020204" pitchFamily="34" charset="0"/>
                <a:cs typeface="Helvetica" panose="020B0604020202020204" pitchFamily="34" charset="0"/>
              </a:rPr>
              <a:t> en su computadora</a:t>
            </a:r>
          </a:p>
          <a:p>
            <a:pPr lvl="1"/>
            <a:r>
              <a:rPr lang="es-MX" dirty="0">
                <a:latin typeface="Helvetica" panose="020B0604020202020204" pitchFamily="34" charset="0"/>
                <a:cs typeface="Helvetica" panose="020B0604020202020204" pitchFamily="34" charset="0"/>
              </a:rPr>
              <a:t>No conecte dispositivos adicionales al bridge inalámbrico.</a:t>
            </a:r>
          </a:p>
          <a:p>
            <a:pPr lvl="1"/>
            <a:r>
              <a:rPr lang="es-MX" dirty="0">
                <a:latin typeface="Helvetica" panose="020B0604020202020204" pitchFamily="34" charset="0"/>
                <a:cs typeface="Helvetica" panose="020B0604020202020204" pitchFamily="34" charset="0"/>
              </a:rPr>
              <a:t>La utilidad de configuración del radio FRC usa Java </a:t>
            </a:r>
            <a:r>
              <a:rPr lang="es-MX" dirty="0" err="1">
                <a:latin typeface="Helvetica" panose="020B0604020202020204" pitchFamily="34" charset="0"/>
                <a:cs typeface="Helvetica" panose="020B0604020202020204" pitchFamily="34" charset="0"/>
              </a:rPr>
              <a:t>Runtime</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Engine</a:t>
            </a:r>
            <a:endParaRPr lang="es-MX" dirty="0">
              <a:latin typeface="Helvetica" panose="020B0604020202020204" pitchFamily="34" charset="0"/>
              <a:cs typeface="Helvetica" panose="020B0604020202020204" pitchFamily="34" charset="0"/>
            </a:endParaRPr>
          </a:p>
          <a:p>
            <a:pPr lvl="1"/>
            <a:r>
              <a:rPr lang="es-MX" dirty="0">
                <a:latin typeface="Helvetica" panose="020B0604020202020204" pitchFamily="34" charset="0"/>
                <a:cs typeface="Helvetica" panose="020B0604020202020204" pitchFamily="34" charset="0"/>
              </a:rPr>
              <a:t>Requiere de privilegios de administrador</a:t>
            </a:r>
          </a:p>
          <a:p>
            <a:pPr lvl="1"/>
            <a:r>
              <a:rPr lang="es-MX" dirty="0">
                <a:latin typeface="Helvetica" panose="020B0604020202020204" pitchFamily="34" charset="0"/>
                <a:cs typeface="Helvetica" panose="020B0604020202020204" pitchFamily="34" charset="0"/>
              </a:rPr>
              <a:t>Si causa problemas, puede ser por el idioma de Windows</a:t>
            </a:r>
          </a:p>
        </p:txBody>
      </p:sp>
      <p:sp>
        <p:nvSpPr>
          <p:cNvPr id="4" name="Marcador de texto 3"/>
          <p:cNvSpPr>
            <a:spLocks noGrp="1"/>
          </p:cNvSpPr>
          <p:nvPr>
            <p:ph type="body" sz="quarter" idx="10"/>
          </p:nvPr>
        </p:nvSpPr>
        <p:spPr/>
        <p:txBody>
          <a:bodyPr/>
          <a:lstStyle/>
          <a:p>
            <a:r>
              <a:rPr lang="es-MX" dirty="0"/>
              <a:t>Configurando el Radio del robot</a:t>
            </a:r>
          </a:p>
        </p:txBody>
      </p:sp>
    </p:spTree>
    <p:extLst>
      <p:ext uri="{BB962C8B-B14F-4D97-AF65-F5344CB8AC3E}">
        <p14:creationId xmlns:p14="http://schemas.microsoft.com/office/powerpoint/2010/main" val="608941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1. Descargue el software más reciente de configuración desde el sitio de </a:t>
            </a:r>
            <a:r>
              <a:rPr lang="es-MX" dirty="0" err="1">
                <a:latin typeface="Helvetica" panose="020B0604020202020204" pitchFamily="34" charset="0"/>
                <a:cs typeface="Helvetica" panose="020B0604020202020204" pitchFamily="34" charset="0"/>
              </a:rPr>
              <a:t>WPILib</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project</a:t>
            </a:r>
            <a:r>
              <a:rPr lang="es-MX" dirty="0">
                <a:latin typeface="Helvetica" panose="020B0604020202020204" pitchFamily="34" charset="0"/>
                <a:cs typeface="Helvetica" panose="020B0604020202020204" pitchFamily="34" charset="0"/>
              </a:rPr>
              <a:t> File </a:t>
            </a:r>
            <a:r>
              <a:rPr lang="es-MX" dirty="0" err="1">
                <a:latin typeface="Helvetica" panose="020B0604020202020204" pitchFamily="34" charset="0"/>
                <a:cs typeface="Helvetica" panose="020B0604020202020204" pitchFamily="34" charset="0"/>
              </a:rPr>
              <a:t>Releases</a:t>
            </a:r>
            <a:r>
              <a:rPr lang="es-MX" dirty="0">
                <a:latin typeface="Helvetica" panose="020B0604020202020204" pitchFamily="34" charset="0"/>
                <a:cs typeface="Helvetica" panose="020B0604020202020204" pitchFamily="34" charset="0"/>
              </a:rPr>
              <a:t>.</a:t>
            </a:r>
          </a:p>
        </p:txBody>
      </p:sp>
      <p:sp>
        <p:nvSpPr>
          <p:cNvPr id="4" name="Marcador de texto 3"/>
          <p:cNvSpPr>
            <a:spLocks noGrp="1"/>
          </p:cNvSpPr>
          <p:nvPr>
            <p:ph type="body" sz="quarter" idx="10"/>
          </p:nvPr>
        </p:nvSpPr>
        <p:spPr/>
        <p:txBody>
          <a:bodyPr/>
          <a:lstStyle/>
          <a:p>
            <a:r>
              <a:rPr lang="es-MX" dirty="0"/>
              <a:t>Configurando el Radio del robot</a:t>
            </a:r>
          </a:p>
        </p:txBody>
      </p:sp>
      <p:pic>
        <p:nvPicPr>
          <p:cNvPr id="3076" name="Picture 4" descr="https://wpilib.screenstepslive.com/s/4485/m/13503/l/144986-programming-your-radio-for-home-use/show_image?image_id=80305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943" y="2731258"/>
            <a:ext cx="7157143" cy="366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57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1" y="921222"/>
            <a:ext cx="10972799" cy="2255116"/>
          </a:xfrm>
        </p:spPr>
        <p:txBody>
          <a:bodyPr/>
          <a:lstStyle/>
          <a:p>
            <a:r>
              <a:rPr lang="en-US" dirty="0" err="1">
                <a:latin typeface="Helvetica" panose="020B0604020202020204" pitchFamily="34" charset="0"/>
                <a:cs typeface="Helvetica" panose="020B0604020202020204" pitchFamily="34" charset="0"/>
              </a:rPr>
              <a:t>Introducción</a:t>
            </a:r>
            <a:r>
              <a:rPr lang="en-US" dirty="0">
                <a:latin typeface="Helvetica" panose="020B0604020202020204" pitchFamily="34" charset="0"/>
                <a:cs typeface="Helvetica" panose="020B0604020202020204" pitchFamily="34" charset="0"/>
              </a:rPr>
              <a:t> a </a:t>
            </a:r>
            <a:r>
              <a:rPr lang="en-US" dirty="0" err="1">
                <a:latin typeface="Helvetica" panose="020B0604020202020204" pitchFamily="34" charset="0"/>
                <a:cs typeface="Helvetica" panose="020B0604020202020204" pitchFamily="34" charset="0"/>
              </a:rPr>
              <a:t>roboRIO</a:t>
            </a:r>
            <a:r>
              <a:rPr lang="en-US" dirty="0">
                <a:latin typeface="Helvetica" panose="020B0604020202020204" pitchFamily="34" charset="0"/>
                <a:cs typeface="Helvetica" panose="020B0604020202020204" pitchFamily="34" charset="0"/>
              </a:rPr>
              <a:t> y LabVIEW</a:t>
            </a:r>
            <a:br>
              <a:rPr lang="en-US" dirty="0">
                <a:latin typeface="Helvetica" panose="020B0604020202020204" pitchFamily="34" charset="0"/>
                <a:cs typeface="Helvetica" panose="020B0604020202020204" pitchFamily="34" charset="0"/>
              </a:rPr>
            </a:br>
            <a:r>
              <a:rPr lang="en-US" sz="3200" i="1" dirty="0">
                <a:latin typeface="Helvetica" panose="020B0604020202020204" pitchFamily="34" charset="0"/>
                <a:cs typeface="Helvetica" panose="020B0604020202020204" pitchFamily="34" charset="0"/>
              </a:rPr>
              <a:t>FIRST</a:t>
            </a:r>
            <a:r>
              <a:rPr lang="en-US" sz="3200" dirty="0">
                <a:latin typeface="Helvetica" panose="020B0604020202020204" pitchFamily="34" charset="0"/>
                <a:cs typeface="Helvetica" panose="020B0604020202020204" pitchFamily="34" charset="0"/>
              </a:rPr>
              <a:t> Robotics Competition</a:t>
            </a:r>
          </a:p>
        </p:txBody>
      </p:sp>
      <p:sp>
        <p:nvSpPr>
          <p:cNvPr id="3" name="Subtitle 2"/>
          <p:cNvSpPr>
            <a:spLocks noGrp="1"/>
          </p:cNvSpPr>
          <p:nvPr>
            <p:ph type="subTitle" idx="1"/>
          </p:nvPr>
        </p:nvSpPr>
        <p:spPr>
          <a:xfrm>
            <a:off x="609600" y="3441438"/>
            <a:ext cx="10972800" cy="1234761"/>
          </a:xfrm>
        </p:spPr>
        <p:txBody>
          <a:bodyPr>
            <a:noAutofit/>
          </a:bodyPr>
          <a:lstStyle/>
          <a:p>
            <a:r>
              <a:rPr lang="en-US" sz="3600" dirty="0">
                <a:latin typeface="Helvetica" panose="020B0604020202020204" pitchFamily="34" charset="0"/>
                <a:cs typeface="Helvetica" panose="020B0604020202020204" pitchFamily="34" charset="0"/>
              </a:rPr>
              <a:t>Oscar Fonseca</a:t>
            </a:r>
          </a:p>
          <a:p>
            <a:r>
              <a:rPr lang="en-US" sz="2400" dirty="0" err="1">
                <a:latin typeface="Helvetica" panose="020B0604020202020204" pitchFamily="34" charset="0"/>
                <a:cs typeface="Helvetica" panose="020B0604020202020204" pitchFamily="34" charset="0"/>
              </a:rPr>
              <a:t>Ingeniería</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en</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Aplicaciones</a:t>
            </a:r>
            <a:endParaRPr lang="en-US" sz="2400" dirty="0">
              <a:latin typeface="Helvetica" panose="020B0604020202020204" pitchFamily="34" charset="0"/>
              <a:cs typeface="Helvetica" panose="020B0604020202020204" pitchFamily="34" charset="0"/>
            </a:endParaRPr>
          </a:p>
          <a:p>
            <a:r>
              <a:rPr lang="en-US" sz="2400" dirty="0">
                <a:latin typeface="Helvetica" panose="020B0604020202020204" pitchFamily="34" charset="0"/>
              </a:rPr>
              <a:t>National Instruments de México</a:t>
            </a:r>
            <a:endParaRPr lang="en-US" sz="2400" dirty="0">
              <a:latin typeface="Helvetica" panose="020B0604020202020204" pitchFamily="34" charset="0"/>
              <a:cs typeface="Helvetica" panose="020B0604020202020204" pitchFamily="34" charset="0"/>
            </a:endParaRPr>
          </a:p>
        </p:txBody>
      </p:sp>
      <p:pic>
        <p:nvPicPr>
          <p:cNvPr id="4" name="Picture 1" descr="C:\Users\husmith\Documents\Hunter Drive\Graphics\FIRST\roboRIO\03251405.png"/>
          <p:cNvPicPr>
            <a:picLocks noChangeAspect="1" noChangeArrowheads="1"/>
          </p:cNvPicPr>
          <p:nvPr/>
        </p:nvPicPr>
        <p:blipFill>
          <a:blip r:embed="rId3" cstate="print"/>
          <a:srcRect/>
          <a:stretch>
            <a:fillRect/>
          </a:stretch>
        </p:blipFill>
        <p:spPr bwMode="auto">
          <a:xfrm>
            <a:off x="8337918" y="3441438"/>
            <a:ext cx="3854082" cy="2823650"/>
          </a:xfrm>
          <a:prstGeom prst="rect">
            <a:avLst/>
          </a:prstGeom>
          <a:noFill/>
        </p:spPr>
      </p:pic>
      <p:grpSp>
        <p:nvGrpSpPr>
          <p:cNvPr id="5" name="Group 32"/>
          <p:cNvGrpSpPr/>
          <p:nvPr/>
        </p:nvGrpSpPr>
        <p:grpSpPr>
          <a:xfrm>
            <a:off x="367531" y="5941706"/>
            <a:ext cx="2267430" cy="646763"/>
            <a:chOff x="2806529" y="3496733"/>
            <a:chExt cx="3675643" cy="1048442"/>
          </a:xfrm>
        </p:grpSpPr>
        <p:pic>
          <p:nvPicPr>
            <p:cNvPr id="6" name="Picture 34" descr="LV Backgroun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6529" y="3496733"/>
              <a:ext cx="3675643" cy="1048442"/>
            </a:xfrm>
            <a:prstGeom prst="rect">
              <a:avLst/>
            </a:prstGeom>
          </p:spPr>
        </p:pic>
        <p:pic>
          <p:nvPicPr>
            <p:cNvPr id="7" name="Picture 35" descr="LabVIEW_Logo_Horizontal 201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3131" y="3722827"/>
              <a:ext cx="3200400" cy="584900"/>
            </a:xfrm>
            <a:prstGeom prst="rect">
              <a:avLst/>
            </a:prstGeom>
          </p:spPr>
        </p:pic>
      </p:grpSp>
    </p:spTree>
    <p:extLst>
      <p:ext uri="{BB962C8B-B14F-4D97-AF65-F5344CB8AC3E}">
        <p14:creationId xmlns:p14="http://schemas.microsoft.com/office/powerpoint/2010/main" val="3427917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2. Instale la utilidad: De doble </a:t>
            </a:r>
            <a:r>
              <a:rPr lang="es-MX" dirty="0" err="1">
                <a:latin typeface="Helvetica" panose="020B0604020202020204" pitchFamily="34" charset="0"/>
                <a:cs typeface="Helvetica" panose="020B0604020202020204" pitchFamily="34" charset="0"/>
              </a:rPr>
              <a:t>click</a:t>
            </a:r>
            <a:r>
              <a:rPr lang="es-MX" dirty="0">
                <a:latin typeface="Helvetica" panose="020B0604020202020204" pitchFamily="34" charset="0"/>
                <a:cs typeface="Helvetica" panose="020B0604020202020204" pitchFamily="34" charset="0"/>
              </a:rPr>
              <a:t> en el archivo descargado FRC_Radio_Configuration_MM_DD_YY.exe para abrir el instalador.</a:t>
            </a:r>
          </a:p>
          <a:p>
            <a:pPr marL="0" indent="0">
              <a:buNone/>
            </a:pPr>
            <a:r>
              <a:rPr lang="es-MX" dirty="0">
                <a:latin typeface="Helvetica" panose="020B0604020202020204" pitchFamily="34" charset="0"/>
                <a:cs typeface="Helvetica" panose="020B0604020202020204" pitchFamily="34" charset="0"/>
              </a:rPr>
              <a:t>Siga las instrucciones en pantalla para completar la instalación.</a:t>
            </a:r>
          </a:p>
        </p:txBody>
      </p:sp>
      <p:sp>
        <p:nvSpPr>
          <p:cNvPr id="4" name="Marcador de texto 3"/>
          <p:cNvSpPr>
            <a:spLocks noGrp="1"/>
          </p:cNvSpPr>
          <p:nvPr>
            <p:ph type="body" sz="quarter" idx="10"/>
          </p:nvPr>
        </p:nvSpPr>
        <p:spPr/>
        <p:txBody>
          <a:bodyPr/>
          <a:lstStyle/>
          <a:p>
            <a:r>
              <a:rPr lang="es-MX" dirty="0"/>
              <a:t>Configurando el Radio del robot</a:t>
            </a:r>
          </a:p>
        </p:txBody>
      </p:sp>
      <p:pic>
        <p:nvPicPr>
          <p:cNvPr id="4098" name="Picture 2" descr="https://wpilib.screenstepslive.com/s/4485/m/13503/l/144986-programming-your-radio-for-home-use/show_image?image_id=75853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77" y="4288704"/>
            <a:ext cx="11946877" cy="84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06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3. Ejecute el software: Vaya al menú de inicio y ejecute la utilidad de configuración. Conceda los permisos de administrador si se requiere. </a:t>
            </a:r>
          </a:p>
        </p:txBody>
      </p:sp>
      <p:sp>
        <p:nvSpPr>
          <p:cNvPr id="4" name="Marcador de texto 3"/>
          <p:cNvSpPr>
            <a:spLocks noGrp="1"/>
          </p:cNvSpPr>
          <p:nvPr>
            <p:ph type="body" sz="quarter" idx="10"/>
          </p:nvPr>
        </p:nvSpPr>
        <p:spPr/>
        <p:txBody>
          <a:bodyPr/>
          <a:lstStyle/>
          <a:p>
            <a:r>
              <a:rPr lang="es-MX" dirty="0"/>
              <a:t>Configurando el Radio del robot</a:t>
            </a:r>
          </a:p>
        </p:txBody>
      </p:sp>
      <p:pic>
        <p:nvPicPr>
          <p:cNvPr id="5122" name="Picture 2" descr="https://wpilib.screenstepslive.com/s/4485/m/13503/l/144986-programming-your-radio-for-home-use/show_image?image_id=80305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1" y="3776423"/>
            <a:ext cx="4016041" cy="10293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pilib.screenstepslive.com/s/4485/m/13503/l/144986-programming-your-radio-for-home-use/show_image?image_id=2858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486" y="2775514"/>
            <a:ext cx="5370767" cy="303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073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4. Seleccione la conexión de red: Seleccione </a:t>
            </a:r>
            <a:r>
              <a:rPr lang="es-MX" dirty="0" err="1">
                <a:latin typeface="Helvetica" panose="020B0604020202020204" pitchFamily="34" charset="0"/>
                <a:cs typeface="Helvetica" panose="020B0604020202020204" pitchFamily="34" charset="0"/>
              </a:rPr>
              <a:t>Refresh</a:t>
            </a:r>
            <a:r>
              <a:rPr lang="es-MX" dirty="0">
                <a:latin typeface="Helvetica" panose="020B0604020202020204" pitchFamily="34" charset="0"/>
                <a:cs typeface="Helvetica" panose="020B0604020202020204" pitchFamily="34" charset="0"/>
              </a:rPr>
              <a:t> para escanear las interfaces posibles, posteriormente elija el puerto Ethernet “Local </a:t>
            </a:r>
            <a:r>
              <a:rPr lang="es-MX" dirty="0" err="1">
                <a:latin typeface="Helvetica" panose="020B0604020202020204" pitchFamily="34" charset="0"/>
                <a:cs typeface="Helvetica" panose="020B0604020202020204" pitchFamily="34" charset="0"/>
              </a:rPr>
              <a:t>Area</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Connection</a:t>
            </a:r>
            <a:r>
              <a:rPr lang="es-MX" dirty="0">
                <a:latin typeface="Helvetica" panose="020B0604020202020204" pitchFamily="34" charset="0"/>
                <a:cs typeface="Helvetica" panose="020B0604020202020204" pitchFamily="34" charset="0"/>
              </a:rPr>
              <a:t>”. De </a:t>
            </a:r>
            <a:r>
              <a:rPr lang="es-MX" dirty="0" err="1">
                <a:latin typeface="Helvetica" panose="020B0604020202020204" pitchFamily="34" charset="0"/>
                <a:cs typeface="Helvetica" panose="020B0604020202020204" pitchFamily="34" charset="0"/>
              </a:rPr>
              <a:t>click</a:t>
            </a:r>
            <a:r>
              <a:rPr lang="es-MX" dirty="0">
                <a:latin typeface="Helvetica" panose="020B0604020202020204" pitchFamily="34" charset="0"/>
                <a:cs typeface="Helvetica" panose="020B0604020202020204" pitchFamily="34" charset="0"/>
              </a:rPr>
              <a:t> en “Ok”.</a:t>
            </a:r>
          </a:p>
        </p:txBody>
      </p:sp>
      <p:sp>
        <p:nvSpPr>
          <p:cNvPr id="4" name="Marcador de texto 3"/>
          <p:cNvSpPr>
            <a:spLocks noGrp="1"/>
          </p:cNvSpPr>
          <p:nvPr>
            <p:ph type="body" sz="quarter" idx="10"/>
          </p:nvPr>
        </p:nvSpPr>
        <p:spPr/>
        <p:txBody>
          <a:bodyPr/>
          <a:lstStyle/>
          <a:p>
            <a:r>
              <a:rPr lang="es-MX" dirty="0"/>
              <a:t>Configurando el Radio del robot</a:t>
            </a:r>
          </a:p>
        </p:txBody>
      </p:sp>
      <p:pic>
        <p:nvPicPr>
          <p:cNvPr id="6146" name="Picture 2" descr="https://wpilib.screenstepslive.com/s/4485/m/13503/l/144986-programming-your-radio-for-home-use/show_image?image_id=2858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895" y="3495609"/>
            <a:ext cx="7879238" cy="23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409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sz="2000" dirty="0">
                <a:latin typeface="Helvetica" panose="020B0604020202020204" pitchFamily="34" charset="0"/>
                <a:cs typeface="Helvetica" panose="020B0604020202020204" pitchFamily="34" charset="0"/>
              </a:rPr>
              <a:t>Nota: Todos los radios incluidos en el kit de partes 2016 ya cuentan con el </a:t>
            </a:r>
            <a:r>
              <a:rPr lang="es-MX" sz="2000" dirty="0" err="1">
                <a:latin typeface="Helvetica" panose="020B0604020202020204" pitchFamily="34" charset="0"/>
                <a:cs typeface="Helvetica" panose="020B0604020202020204" pitchFamily="34" charset="0"/>
              </a:rPr>
              <a:t>Frimware</a:t>
            </a:r>
            <a:r>
              <a:rPr lang="es-MX" sz="2000" dirty="0">
                <a:latin typeface="Helvetica" panose="020B0604020202020204" pitchFamily="34" charset="0"/>
                <a:cs typeface="Helvetica" panose="020B0604020202020204" pitchFamily="34" charset="0"/>
              </a:rPr>
              <a:t> necesario. En caso de necesitar resetearlo siga las instrucciones que vienen en el software.</a:t>
            </a:r>
          </a:p>
        </p:txBody>
      </p:sp>
      <p:sp>
        <p:nvSpPr>
          <p:cNvPr id="4" name="Marcador de texto 3"/>
          <p:cNvSpPr>
            <a:spLocks noGrp="1"/>
          </p:cNvSpPr>
          <p:nvPr>
            <p:ph type="body" sz="quarter" idx="10"/>
          </p:nvPr>
        </p:nvSpPr>
        <p:spPr/>
        <p:txBody>
          <a:bodyPr/>
          <a:lstStyle/>
          <a:p>
            <a:r>
              <a:rPr lang="es-MX" dirty="0"/>
              <a:t>Configurando el Radio del robot</a:t>
            </a:r>
          </a:p>
        </p:txBody>
      </p:sp>
      <p:pic>
        <p:nvPicPr>
          <p:cNvPr id="7170" name="Picture 2" descr="https://wpilib.screenstepslive.com/s/4485/m/13503/l/144986-programming-your-radio-for-home-use/show_image?image_id=80305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163" y="2569952"/>
            <a:ext cx="5252705" cy="395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883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5. Seleccione el modelo y modo de operación</a:t>
            </a:r>
          </a:p>
        </p:txBody>
      </p:sp>
      <p:sp>
        <p:nvSpPr>
          <p:cNvPr id="4" name="Marcador de texto 3"/>
          <p:cNvSpPr>
            <a:spLocks noGrp="1"/>
          </p:cNvSpPr>
          <p:nvPr>
            <p:ph type="body" sz="quarter" idx="10"/>
          </p:nvPr>
        </p:nvSpPr>
        <p:spPr/>
        <p:txBody>
          <a:bodyPr/>
          <a:lstStyle/>
          <a:p>
            <a:r>
              <a:rPr lang="es-MX" dirty="0"/>
              <a:t>Configurando el Radio del robot</a:t>
            </a:r>
          </a:p>
        </p:txBody>
      </p:sp>
      <p:pic>
        <p:nvPicPr>
          <p:cNvPr id="8196" name="Picture 4" descr="https://wpilib.screenstepslive.com/s/4485/m/13503/l/144986-programming-your-radio-for-home-use/show_image?image_id=80305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694" y="2418653"/>
            <a:ext cx="5295642" cy="398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33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6. Prepare y realice el proceso de configuración</a:t>
            </a:r>
          </a:p>
        </p:txBody>
      </p:sp>
      <p:sp>
        <p:nvSpPr>
          <p:cNvPr id="4" name="Marcador de texto 3"/>
          <p:cNvSpPr>
            <a:spLocks noGrp="1"/>
          </p:cNvSpPr>
          <p:nvPr>
            <p:ph type="body" sz="quarter" idx="10"/>
          </p:nvPr>
        </p:nvSpPr>
        <p:spPr/>
        <p:txBody>
          <a:bodyPr/>
          <a:lstStyle/>
          <a:p>
            <a:r>
              <a:rPr lang="es-MX" dirty="0"/>
              <a:t>Configurando el Radio del robot</a:t>
            </a:r>
          </a:p>
        </p:txBody>
      </p:sp>
      <p:pic>
        <p:nvPicPr>
          <p:cNvPr id="9218" name="Picture 2" descr="https://wpilib.screenstepslive.com/s/4485/m/13503/l/144986-programming-your-radio-for-home-use/show_image?image_id=80305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271" y="2441242"/>
            <a:ext cx="5288486" cy="400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73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Getting</a:t>
            </a:r>
            <a:r>
              <a:rPr lang="es-MX" dirty="0"/>
              <a:t> </a:t>
            </a:r>
            <a:r>
              <a:rPr lang="es-MX" dirty="0" err="1"/>
              <a:t>Started</a:t>
            </a:r>
            <a:endParaRPr lang="es-MX" dirty="0"/>
          </a:p>
        </p:txBody>
      </p:sp>
      <p:sp>
        <p:nvSpPr>
          <p:cNvPr id="3" name="Marcador de contenido 2"/>
          <p:cNvSpPr>
            <a:spLocks noGrp="1"/>
          </p:cNvSpPr>
          <p:nvPr>
            <p:ph idx="1"/>
          </p:nvPr>
        </p:nvSpPr>
        <p:spPr/>
        <p:txBody>
          <a:bodyPr/>
          <a:lstStyle/>
          <a:p>
            <a:pPr marL="0" indent="0">
              <a:buNone/>
            </a:pPr>
            <a:r>
              <a:rPr lang="es-MX" dirty="0">
                <a:latin typeface="Helvetica" panose="020B0604020202020204" pitchFamily="34" charset="0"/>
                <a:cs typeface="Helvetica" panose="020B0604020202020204" pitchFamily="34" charset="0"/>
              </a:rPr>
              <a:t>7. Proceso de configuración</a:t>
            </a:r>
          </a:p>
        </p:txBody>
      </p:sp>
      <p:sp>
        <p:nvSpPr>
          <p:cNvPr id="4" name="Marcador de texto 3"/>
          <p:cNvSpPr>
            <a:spLocks noGrp="1"/>
          </p:cNvSpPr>
          <p:nvPr>
            <p:ph type="body" sz="quarter" idx="10"/>
          </p:nvPr>
        </p:nvSpPr>
        <p:spPr/>
        <p:txBody>
          <a:bodyPr/>
          <a:lstStyle/>
          <a:p>
            <a:r>
              <a:rPr lang="es-MX" dirty="0"/>
              <a:t>Configurando el Radio del robot</a:t>
            </a:r>
          </a:p>
        </p:txBody>
      </p:sp>
      <p:pic>
        <p:nvPicPr>
          <p:cNvPr id="10242" name="Picture 2" descr="https://wpilib.screenstepslive.com/s/4485/m/13503/l/144986-programming-your-radio-for-home-use/show_image?image_id=2858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383" y="1591960"/>
            <a:ext cx="4408265" cy="488057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wpilib.screenstepslive.com/s/4485/m/13503/l/144986-programming-your-radio-for-home-use/show_image?image_id=28580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999" y="1607703"/>
            <a:ext cx="4384649" cy="4849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box(out)">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latin typeface="Helvetica" panose="020B0604020202020204" pitchFamily="34" charset="0"/>
                <a:cs typeface="Helvetica" panose="020B0604020202020204" pitchFamily="34" charset="0"/>
              </a:rPr>
              <a:t>Un vistazo al software de NI para FRC</a:t>
            </a:r>
          </a:p>
        </p:txBody>
      </p:sp>
      <p:sp>
        <p:nvSpPr>
          <p:cNvPr id="3" name="Subtítulo 2"/>
          <p:cNvSpPr>
            <a:spLocks noGrp="1"/>
          </p:cNvSpPr>
          <p:nvPr>
            <p:ph type="subTitle" idx="1"/>
          </p:nvPr>
        </p:nvSpPr>
        <p:spPr/>
        <p:txBody>
          <a:bodyPr/>
          <a:lstStyle/>
          <a:p>
            <a:endParaRPr lang="es-MX" dirty="0">
              <a:latin typeface="Helvetica" panose="020B0604020202020204" pitchFamily="34" charset="0"/>
            </a:endParaRPr>
          </a:p>
        </p:txBody>
      </p:sp>
    </p:spTree>
    <p:extLst>
      <p:ext uri="{BB962C8B-B14F-4D97-AF65-F5344CB8AC3E}">
        <p14:creationId xmlns:p14="http://schemas.microsoft.com/office/powerpoint/2010/main" val="1987841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Usando el Software</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En el navegador de proyectos de LabVIEW se puede ver todo el código que se ejecutará en el robot. El software de FRC incluye una plantilla con todo lo que necesitas para empezar.</a:t>
            </a:r>
          </a:p>
        </p:txBody>
      </p:sp>
      <p:sp>
        <p:nvSpPr>
          <p:cNvPr id="4" name="Marcador de texto 3"/>
          <p:cNvSpPr>
            <a:spLocks noGrp="1"/>
          </p:cNvSpPr>
          <p:nvPr>
            <p:ph type="body" sz="quarter" idx="10"/>
          </p:nvPr>
        </p:nvSpPr>
        <p:spPr/>
        <p:txBody>
          <a:bodyPr/>
          <a:lstStyle/>
          <a:p>
            <a:r>
              <a:rPr lang="es-MX" dirty="0"/>
              <a:t>El proyecto de </a:t>
            </a:r>
            <a:r>
              <a:rPr lang="es-MX" dirty="0" err="1"/>
              <a:t>roboRIO</a:t>
            </a:r>
            <a:endParaRPr lang="es-MX" dirty="0"/>
          </a:p>
        </p:txBody>
      </p:sp>
      <p:pic>
        <p:nvPicPr>
          <p:cNvPr id="5" name="Picture 2"/>
          <p:cNvPicPr>
            <a:picLocks noChangeAspect="1" noChangeArrowheads="1"/>
          </p:cNvPicPr>
          <p:nvPr/>
        </p:nvPicPr>
        <p:blipFill>
          <a:blip r:embed="rId3" cstate="print"/>
          <a:srcRect/>
          <a:stretch>
            <a:fillRect/>
          </a:stretch>
        </p:blipFill>
        <p:spPr bwMode="auto">
          <a:xfrm>
            <a:off x="6072838" y="3160182"/>
            <a:ext cx="2883013" cy="3454977"/>
          </a:xfrm>
          <a:prstGeom prst="rect">
            <a:avLst/>
          </a:prstGeom>
          <a:noFill/>
          <a:ln w="9525">
            <a:noFill/>
            <a:miter lim="800000"/>
            <a:headEnd/>
            <a:tailEnd/>
          </a:ln>
        </p:spPr>
      </p:pic>
      <p:sp>
        <p:nvSpPr>
          <p:cNvPr id="6" name="Rectangle 6"/>
          <p:cNvSpPr/>
          <p:nvPr/>
        </p:nvSpPr>
        <p:spPr>
          <a:xfrm>
            <a:off x="2644254" y="4539915"/>
            <a:ext cx="3092683" cy="415636"/>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200" dirty="0" err="1">
                <a:latin typeface="Helvetica" panose="020B0604020202020204" pitchFamily="34" charset="0"/>
                <a:cs typeface="Helvetica" panose="020B0604020202020204" pitchFamily="34" charset="0"/>
              </a:rPr>
              <a:t>Todo</a:t>
            </a:r>
            <a:r>
              <a:rPr lang="en-US" sz="1200" dirty="0">
                <a:latin typeface="Helvetica" panose="020B0604020202020204" pitchFamily="34" charset="0"/>
                <a:cs typeface="Helvetica" panose="020B0604020202020204" pitchFamily="34" charset="0"/>
              </a:rPr>
              <a:t> el </a:t>
            </a:r>
            <a:r>
              <a:rPr lang="en-US" sz="1200" dirty="0" err="1">
                <a:latin typeface="Helvetica" panose="020B0604020202020204" pitchFamily="34" charset="0"/>
                <a:cs typeface="Helvetica" panose="020B0604020202020204" pitchFamily="34" charset="0"/>
              </a:rPr>
              <a:t>código</a:t>
            </a:r>
            <a:r>
              <a:rPr lang="en-US" sz="1200" dirty="0">
                <a:latin typeface="Helvetica" panose="020B0604020202020204" pitchFamily="34" charset="0"/>
                <a:cs typeface="Helvetica" panose="020B0604020202020204" pitchFamily="34" charset="0"/>
              </a:rPr>
              <a:t> que </a:t>
            </a:r>
            <a:r>
              <a:rPr lang="en-US" sz="1200" dirty="0" err="1">
                <a:latin typeface="Helvetica" panose="020B0604020202020204" pitchFamily="34" charset="0"/>
                <a:cs typeface="Helvetica" panose="020B0604020202020204" pitchFamily="34" charset="0"/>
              </a:rPr>
              <a:t>necesita</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cambiar</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está</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en</a:t>
            </a:r>
            <a:r>
              <a:rPr lang="en-US" sz="1200" dirty="0">
                <a:latin typeface="Helvetica" panose="020B0604020202020204" pitchFamily="34" charset="0"/>
                <a:cs typeface="Helvetica" panose="020B0604020202020204" pitchFamily="34" charset="0"/>
              </a:rPr>
              <a:t> el folder de “Team Code”</a:t>
            </a:r>
          </a:p>
        </p:txBody>
      </p:sp>
      <p:sp>
        <p:nvSpPr>
          <p:cNvPr id="7" name="Isosceles Triangle 7"/>
          <p:cNvSpPr/>
          <p:nvPr/>
        </p:nvSpPr>
        <p:spPr>
          <a:xfrm rot="5400000">
            <a:off x="5856432" y="4420421"/>
            <a:ext cx="415638" cy="654628"/>
          </a:xfrm>
          <a:prstGeom prst="triangle">
            <a:avLst>
              <a:gd name="adj" fmla="val 5023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8" name="Rectangle 10"/>
          <p:cNvSpPr/>
          <p:nvPr/>
        </p:nvSpPr>
        <p:spPr>
          <a:xfrm>
            <a:off x="1985117" y="5720242"/>
            <a:ext cx="3751820" cy="554182"/>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200" dirty="0">
                <a:latin typeface="Helvetica" panose="020B0604020202020204" pitchFamily="34" charset="0"/>
                <a:cs typeface="Helvetica" panose="020B0604020202020204" pitchFamily="34" charset="0"/>
              </a:rPr>
              <a:t>El Robot Main se </a:t>
            </a:r>
            <a:r>
              <a:rPr lang="en-US" sz="1200" dirty="0" err="1">
                <a:latin typeface="Helvetica" panose="020B0604020202020204" pitchFamily="34" charset="0"/>
                <a:cs typeface="Helvetica" panose="020B0604020202020204" pitchFamily="34" charset="0"/>
              </a:rPr>
              <a:t>comunica</a:t>
            </a:r>
            <a:r>
              <a:rPr lang="en-US" sz="1200" dirty="0">
                <a:latin typeface="Helvetica" panose="020B0604020202020204" pitchFamily="34" charset="0"/>
                <a:cs typeface="Helvetica" panose="020B0604020202020204" pitchFamily="34" charset="0"/>
              </a:rPr>
              <a:t> con el Sistema de control de la </a:t>
            </a:r>
            <a:r>
              <a:rPr lang="en-US" sz="1200" dirty="0" err="1">
                <a:latin typeface="Helvetica" panose="020B0604020202020204" pitchFamily="34" charset="0"/>
                <a:cs typeface="Helvetica" panose="020B0604020202020204" pitchFamily="34" charset="0"/>
              </a:rPr>
              <a:t>cancha</a:t>
            </a:r>
            <a:r>
              <a:rPr lang="en-US" sz="1200" dirty="0">
                <a:latin typeface="Helvetica" panose="020B0604020202020204" pitchFamily="34" charset="0"/>
                <a:cs typeface="Helvetica" panose="020B0604020202020204" pitchFamily="34" charset="0"/>
              </a:rPr>
              <a:t> y </a:t>
            </a:r>
            <a:r>
              <a:rPr lang="en-US" sz="1200" dirty="0" err="1">
                <a:latin typeface="Helvetica" panose="020B0604020202020204" pitchFamily="34" charset="0"/>
                <a:cs typeface="Helvetica" panose="020B0604020202020204" pitchFamily="34" charset="0"/>
              </a:rPr>
              <a:t>ejecuta</a:t>
            </a:r>
            <a:r>
              <a:rPr lang="en-US" sz="1200" dirty="0">
                <a:latin typeface="Helvetica" panose="020B0604020202020204" pitchFamily="34" charset="0"/>
                <a:cs typeface="Helvetica" panose="020B0604020202020204" pitchFamily="34" charset="0"/>
              </a:rPr>
              <a:t> el </a:t>
            </a:r>
            <a:r>
              <a:rPr lang="en-US" sz="1200" dirty="0" err="1">
                <a:latin typeface="Helvetica" panose="020B0604020202020204" pitchFamily="34" charset="0"/>
                <a:cs typeface="Helvetica" panose="020B0604020202020204" pitchFamily="34" charset="0"/>
              </a:rPr>
              <a:t>código</a:t>
            </a:r>
            <a:r>
              <a:rPr lang="en-US" sz="1200" dirty="0">
                <a:latin typeface="Helvetica" panose="020B0604020202020204" pitchFamily="34" charset="0"/>
                <a:cs typeface="Helvetica" panose="020B0604020202020204" pitchFamily="34" charset="0"/>
              </a:rPr>
              <a:t> de </a:t>
            </a:r>
            <a:r>
              <a:rPr lang="en-US" sz="1200" dirty="0" err="1">
                <a:latin typeface="Helvetica" panose="020B0604020202020204" pitchFamily="34" charset="0"/>
                <a:cs typeface="Helvetica" panose="020B0604020202020204" pitchFamily="34" charset="0"/>
              </a:rPr>
              <a:t>tu</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equipo</a:t>
            </a:r>
            <a:r>
              <a:rPr lang="en-US" sz="1200" dirty="0">
                <a:latin typeface="Helvetica" panose="020B0604020202020204" pitchFamily="34" charset="0"/>
                <a:cs typeface="Helvetica" panose="020B0604020202020204" pitchFamily="34" charset="0"/>
              </a:rPr>
              <a:t> (no lo </a:t>
            </a:r>
            <a:r>
              <a:rPr lang="en-US" sz="1200" dirty="0" err="1">
                <a:latin typeface="Helvetica" panose="020B0604020202020204" pitchFamily="34" charset="0"/>
                <a:cs typeface="Helvetica" panose="020B0604020202020204" pitchFamily="34" charset="0"/>
              </a:rPr>
              <a:t>edites</a:t>
            </a:r>
            <a:r>
              <a:rPr lang="en-US" sz="1200" dirty="0">
                <a:latin typeface="Helvetica" panose="020B0604020202020204" pitchFamily="34" charset="0"/>
                <a:cs typeface="Helvetica" panose="020B0604020202020204" pitchFamily="34" charset="0"/>
              </a:rPr>
              <a:t>)</a:t>
            </a:r>
          </a:p>
        </p:txBody>
      </p:sp>
      <p:sp>
        <p:nvSpPr>
          <p:cNvPr id="9" name="Isosceles Triangle 11"/>
          <p:cNvSpPr/>
          <p:nvPr/>
        </p:nvSpPr>
        <p:spPr>
          <a:xfrm rot="16200000" flipV="1">
            <a:off x="5899255" y="5557927"/>
            <a:ext cx="554182" cy="878812"/>
          </a:xfrm>
          <a:prstGeom prst="triangle">
            <a:avLst>
              <a:gd name="adj" fmla="val 37382"/>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25403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Usando el Software</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Éste es el </a:t>
            </a:r>
            <a:r>
              <a:rPr lang="es-MX" dirty="0" err="1">
                <a:latin typeface="Helvetica" panose="020B0604020202020204" pitchFamily="34" charset="0"/>
                <a:cs typeface="Helvetica" panose="020B0604020202020204" pitchFamily="34" charset="0"/>
              </a:rPr>
              <a:t>Autonomous</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Independent</a:t>
            </a:r>
            <a:r>
              <a:rPr lang="es-MX" dirty="0">
                <a:latin typeface="Helvetica" panose="020B0604020202020204" pitchFamily="34" charset="0"/>
                <a:cs typeface="Helvetica" panose="020B0604020202020204" pitchFamily="34" charset="0"/>
              </a:rPr>
              <a:t> VI para crear tu programa autónomo. Es uno de los </a:t>
            </a:r>
            <a:r>
              <a:rPr lang="es-MX" dirty="0" err="1">
                <a:latin typeface="Helvetica" panose="020B0604020202020204" pitchFamily="34" charset="0"/>
                <a:cs typeface="Helvetica" panose="020B0604020202020204" pitchFamily="34" charset="0"/>
              </a:rPr>
              <a:t>VIs</a:t>
            </a:r>
            <a:r>
              <a:rPr lang="es-MX" dirty="0">
                <a:latin typeface="Helvetica" panose="020B0604020202020204" pitchFamily="34" charset="0"/>
                <a:cs typeface="Helvetica" panose="020B0604020202020204" pitchFamily="34" charset="0"/>
              </a:rPr>
              <a:t> que debes editar.</a:t>
            </a:r>
          </a:p>
        </p:txBody>
      </p:sp>
      <p:sp>
        <p:nvSpPr>
          <p:cNvPr id="4" name="Marcador de texto 3"/>
          <p:cNvSpPr>
            <a:spLocks noGrp="1"/>
          </p:cNvSpPr>
          <p:nvPr>
            <p:ph type="body" sz="quarter" idx="10"/>
          </p:nvPr>
        </p:nvSpPr>
        <p:spPr/>
        <p:txBody>
          <a:bodyPr/>
          <a:lstStyle/>
          <a:p>
            <a:r>
              <a:rPr lang="es-MX" dirty="0"/>
              <a:t>El código del equipo</a:t>
            </a:r>
          </a:p>
        </p:txBody>
      </p:sp>
      <p:pic>
        <p:nvPicPr>
          <p:cNvPr id="10" name="Picture 1"/>
          <p:cNvPicPr>
            <a:picLocks noChangeAspect="1" noChangeArrowheads="1"/>
          </p:cNvPicPr>
          <p:nvPr/>
        </p:nvPicPr>
        <p:blipFill>
          <a:blip r:embed="rId3" cstate="print"/>
          <a:srcRect/>
          <a:stretch>
            <a:fillRect/>
          </a:stretch>
        </p:blipFill>
        <p:spPr bwMode="auto">
          <a:xfrm>
            <a:off x="3327496" y="2784527"/>
            <a:ext cx="5289917" cy="3807136"/>
          </a:xfrm>
          <a:prstGeom prst="rect">
            <a:avLst/>
          </a:prstGeom>
          <a:noFill/>
          <a:ln w="9525">
            <a:noFill/>
            <a:miter lim="800000"/>
            <a:headEnd/>
            <a:tailEnd/>
          </a:ln>
        </p:spPr>
      </p:pic>
      <p:sp>
        <p:nvSpPr>
          <p:cNvPr id="11" name="Rectangle 5"/>
          <p:cNvSpPr/>
          <p:nvPr/>
        </p:nvSpPr>
        <p:spPr>
          <a:xfrm>
            <a:off x="1554629" y="3365260"/>
            <a:ext cx="1407925" cy="314876"/>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Instrucciones</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incluidas</a:t>
            </a:r>
            <a:endParaRPr lang="en-US" sz="1200" dirty="0">
              <a:latin typeface="Helvetica" panose="020B0604020202020204" pitchFamily="34" charset="0"/>
              <a:cs typeface="Helvetica" panose="020B0604020202020204" pitchFamily="34" charset="0"/>
            </a:endParaRPr>
          </a:p>
        </p:txBody>
      </p:sp>
      <p:sp>
        <p:nvSpPr>
          <p:cNvPr id="12" name="Isosceles Triangle 6"/>
          <p:cNvSpPr/>
          <p:nvPr/>
        </p:nvSpPr>
        <p:spPr>
          <a:xfrm rot="5400000">
            <a:off x="2979085" y="3348729"/>
            <a:ext cx="314876" cy="347938"/>
          </a:xfrm>
          <a:prstGeom prst="triangle">
            <a:avLst>
              <a:gd name="adj" fmla="val 6956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3" name="Rectangle 7"/>
          <p:cNvSpPr/>
          <p:nvPr/>
        </p:nvSpPr>
        <p:spPr>
          <a:xfrm>
            <a:off x="8857166" y="3859028"/>
            <a:ext cx="1471156" cy="251901"/>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Edita</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este</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código</a:t>
            </a:r>
            <a:endParaRPr lang="en-US" sz="1200" dirty="0">
              <a:latin typeface="Helvetica" panose="020B0604020202020204" pitchFamily="34" charset="0"/>
              <a:cs typeface="Helvetica" panose="020B0604020202020204" pitchFamily="34" charset="0"/>
            </a:endParaRPr>
          </a:p>
        </p:txBody>
      </p:sp>
      <p:sp>
        <p:nvSpPr>
          <p:cNvPr id="14" name="Isosceles Triangle 8"/>
          <p:cNvSpPr/>
          <p:nvPr/>
        </p:nvSpPr>
        <p:spPr>
          <a:xfrm rot="16200000">
            <a:off x="8543559" y="3796051"/>
            <a:ext cx="251903" cy="377851"/>
          </a:xfrm>
          <a:prstGeom prst="triangle">
            <a:avLst>
              <a:gd name="adj" fmla="val 2384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5" name="Rectangle 10"/>
          <p:cNvSpPr/>
          <p:nvPr/>
        </p:nvSpPr>
        <p:spPr>
          <a:xfrm>
            <a:off x="8145966" y="5535428"/>
            <a:ext cx="1531434" cy="251901"/>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Edita</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este</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código</a:t>
            </a:r>
            <a:endParaRPr lang="en-US" sz="1200" dirty="0">
              <a:latin typeface="Helvetica" panose="020B0604020202020204" pitchFamily="34" charset="0"/>
              <a:cs typeface="Helvetica" panose="020B0604020202020204" pitchFamily="34" charset="0"/>
            </a:endParaRPr>
          </a:p>
        </p:txBody>
      </p:sp>
      <p:sp>
        <p:nvSpPr>
          <p:cNvPr id="16" name="Isosceles Triangle 11"/>
          <p:cNvSpPr/>
          <p:nvPr/>
        </p:nvSpPr>
        <p:spPr>
          <a:xfrm rot="16200000">
            <a:off x="7832360" y="5472452"/>
            <a:ext cx="251902" cy="377851"/>
          </a:xfrm>
          <a:prstGeom prst="triangle">
            <a:avLst>
              <a:gd name="adj" fmla="val 2384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77383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err="1">
                <a:latin typeface="Helvetica" panose="020B0604020202020204" pitchFamily="34" charset="0"/>
                <a:cs typeface="Helvetica" panose="020B0604020202020204" pitchFamily="34" charset="0"/>
              </a:rPr>
              <a:t>National</a:t>
            </a:r>
            <a:r>
              <a:rPr lang="es-MX" dirty="0">
                <a:latin typeface="Helvetica" panose="020B0604020202020204" pitchFamily="34" charset="0"/>
                <a:cs typeface="Helvetica" panose="020B0604020202020204" pitchFamily="34" charset="0"/>
              </a:rPr>
              <a:t> Instruments en FRC</a:t>
            </a:r>
          </a:p>
        </p:txBody>
      </p:sp>
      <p:sp>
        <p:nvSpPr>
          <p:cNvPr id="3" name="Subtítulo 2"/>
          <p:cNvSpPr>
            <a:spLocks noGrp="1"/>
          </p:cNvSpPr>
          <p:nvPr>
            <p:ph type="subTitle" idx="1"/>
          </p:nvPr>
        </p:nvSpPr>
        <p:spPr/>
        <p:txBody>
          <a:bodyPr/>
          <a:lstStyle/>
          <a:p>
            <a:endParaRPr lang="es-MX" dirty="0">
              <a:latin typeface="Helvetica" panose="020B0604020202020204" pitchFamily="34" charset="0"/>
            </a:endParaRPr>
          </a:p>
        </p:txBody>
      </p:sp>
    </p:spTree>
    <p:extLst>
      <p:ext uri="{BB962C8B-B14F-4D97-AF65-F5344CB8AC3E}">
        <p14:creationId xmlns:p14="http://schemas.microsoft.com/office/powerpoint/2010/main" val="700983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Usando el Software</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La Driver </a:t>
            </a:r>
            <a:r>
              <a:rPr lang="es-MX" dirty="0" err="1">
                <a:latin typeface="Helvetica" panose="020B0604020202020204" pitchFamily="34" charset="0"/>
                <a:cs typeface="Helvetica" panose="020B0604020202020204" pitchFamily="34" charset="0"/>
              </a:rPr>
              <a:t>Station</a:t>
            </a:r>
            <a:r>
              <a:rPr lang="es-MX" dirty="0">
                <a:latin typeface="Helvetica" panose="020B0604020202020204" pitchFamily="34" charset="0"/>
                <a:cs typeface="Helvetica" panose="020B0604020202020204" pitchFamily="34" charset="0"/>
              </a:rPr>
              <a:t> es la utilidad de control del robot para práctica y competencia de todos los equipos FRC. Ábrela para conectarte a tu robot y ejecutar el código que escribas.</a:t>
            </a:r>
          </a:p>
        </p:txBody>
      </p:sp>
      <p:sp>
        <p:nvSpPr>
          <p:cNvPr id="4" name="Marcador de texto 3"/>
          <p:cNvSpPr>
            <a:spLocks noGrp="1"/>
          </p:cNvSpPr>
          <p:nvPr>
            <p:ph type="body" sz="quarter" idx="10"/>
          </p:nvPr>
        </p:nvSpPr>
        <p:spPr/>
        <p:txBody>
          <a:bodyPr/>
          <a:lstStyle/>
          <a:p>
            <a:r>
              <a:rPr lang="es-MX" dirty="0"/>
              <a:t>La Driver </a:t>
            </a:r>
            <a:r>
              <a:rPr lang="es-MX" dirty="0" err="1"/>
              <a:t>Station</a:t>
            </a:r>
            <a:endParaRPr lang="es-MX" dirty="0"/>
          </a:p>
        </p:txBody>
      </p:sp>
      <p:pic>
        <p:nvPicPr>
          <p:cNvPr id="18" name="Picture 1"/>
          <p:cNvPicPr>
            <a:picLocks noChangeAspect="1" noChangeArrowheads="1"/>
          </p:cNvPicPr>
          <p:nvPr/>
        </p:nvPicPr>
        <p:blipFill>
          <a:blip r:embed="rId3" cstate="print"/>
          <a:srcRect/>
          <a:stretch>
            <a:fillRect/>
          </a:stretch>
        </p:blipFill>
        <p:spPr bwMode="auto">
          <a:xfrm>
            <a:off x="2092698" y="3944434"/>
            <a:ext cx="7985478" cy="1858689"/>
          </a:xfrm>
          <a:prstGeom prst="rect">
            <a:avLst/>
          </a:prstGeom>
          <a:noFill/>
          <a:ln w="9525">
            <a:noFill/>
            <a:miter lim="800000"/>
            <a:headEnd/>
            <a:tailEnd/>
          </a:ln>
        </p:spPr>
      </p:pic>
      <p:sp>
        <p:nvSpPr>
          <p:cNvPr id="19" name="Isosceles Triangle 17"/>
          <p:cNvSpPr/>
          <p:nvPr/>
        </p:nvSpPr>
        <p:spPr>
          <a:xfrm>
            <a:off x="6466437" y="5163634"/>
            <a:ext cx="1899640" cy="838200"/>
          </a:xfrm>
          <a:prstGeom prst="triangle">
            <a:avLst>
              <a:gd name="adj" fmla="val 887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20" name="Rectangle 16"/>
          <p:cNvSpPr/>
          <p:nvPr/>
        </p:nvSpPr>
        <p:spPr>
          <a:xfrm>
            <a:off x="6466436" y="6001834"/>
            <a:ext cx="1899641"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Todas</a:t>
            </a:r>
            <a:r>
              <a:rPr lang="en-US" sz="1200" dirty="0">
                <a:latin typeface="Helvetica" panose="020B0604020202020204" pitchFamily="34" charset="0"/>
                <a:cs typeface="Helvetica" panose="020B0604020202020204" pitchFamily="34" charset="0"/>
              </a:rPr>
              <a:t> las </a:t>
            </a:r>
            <a:r>
              <a:rPr lang="en-US" sz="1200" dirty="0" err="1">
                <a:latin typeface="Helvetica" panose="020B0604020202020204" pitchFamily="34" charset="0"/>
                <a:cs typeface="Helvetica" panose="020B0604020202020204" pitchFamily="34" charset="0"/>
              </a:rPr>
              <a:t>luces</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deben</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estar</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prendidas</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en</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verde</a:t>
            </a:r>
            <a:endParaRPr lang="en-US" sz="1200" dirty="0">
              <a:latin typeface="Helvetica" panose="020B0604020202020204" pitchFamily="34" charset="0"/>
              <a:cs typeface="Helvetica" panose="020B0604020202020204" pitchFamily="34" charset="0"/>
            </a:endParaRPr>
          </a:p>
        </p:txBody>
      </p:sp>
      <p:sp>
        <p:nvSpPr>
          <p:cNvPr id="21" name="Rectangle 21"/>
          <p:cNvSpPr/>
          <p:nvPr/>
        </p:nvSpPr>
        <p:spPr>
          <a:xfrm>
            <a:off x="1742037" y="3258634"/>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Helvetica" panose="020B0604020202020204" pitchFamily="34" charset="0"/>
                <a:cs typeface="Helvetica" panose="020B0604020202020204" pitchFamily="34" charset="0"/>
              </a:rPr>
              <a:t>Operation Tab</a:t>
            </a:r>
          </a:p>
        </p:txBody>
      </p:sp>
      <p:sp>
        <p:nvSpPr>
          <p:cNvPr id="22" name="Isosceles Triangle 24"/>
          <p:cNvSpPr/>
          <p:nvPr/>
        </p:nvSpPr>
        <p:spPr>
          <a:xfrm rot="10800000">
            <a:off x="1742037" y="3639634"/>
            <a:ext cx="1371600" cy="6858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23" name="Rectangle 25"/>
          <p:cNvSpPr/>
          <p:nvPr/>
        </p:nvSpPr>
        <p:spPr>
          <a:xfrm>
            <a:off x="3570837" y="3487234"/>
            <a:ext cx="6096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Modo</a:t>
            </a:r>
            <a:endParaRPr lang="en-US" sz="1200" dirty="0">
              <a:latin typeface="Helvetica" panose="020B0604020202020204" pitchFamily="34" charset="0"/>
              <a:cs typeface="Helvetica" panose="020B0604020202020204" pitchFamily="34" charset="0"/>
            </a:endParaRPr>
          </a:p>
        </p:txBody>
      </p:sp>
      <p:sp>
        <p:nvSpPr>
          <p:cNvPr id="24" name="Isosceles Triangle 26"/>
          <p:cNvSpPr/>
          <p:nvPr/>
        </p:nvSpPr>
        <p:spPr>
          <a:xfrm rot="10800000">
            <a:off x="3570837" y="3715834"/>
            <a:ext cx="609600" cy="685800"/>
          </a:xfrm>
          <a:prstGeom prst="triangle">
            <a:avLst>
              <a:gd name="adj" fmla="val 8433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25" name="Rectangle 27"/>
          <p:cNvSpPr/>
          <p:nvPr/>
        </p:nvSpPr>
        <p:spPr>
          <a:xfrm>
            <a:off x="9590637" y="3334834"/>
            <a:ext cx="8382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Modo</a:t>
            </a:r>
            <a:r>
              <a:rPr lang="en-US" sz="1200" dirty="0">
                <a:latin typeface="Helvetica" panose="020B0604020202020204" pitchFamily="34" charset="0"/>
                <a:cs typeface="Helvetica" panose="020B0604020202020204" pitchFamily="34" charset="0"/>
              </a:rPr>
              <a:t> de </a:t>
            </a:r>
            <a:r>
              <a:rPr lang="en-US" sz="1200" dirty="0" err="1">
                <a:latin typeface="Helvetica" panose="020B0604020202020204" pitchFamily="34" charset="0"/>
                <a:cs typeface="Helvetica" panose="020B0604020202020204" pitchFamily="34" charset="0"/>
              </a:rPr>
              <a:t>mensajes</a:t>
            </a:r>
            <a:endParaRPr lang="en-US" sz="1200" dirty="0">
              <a:latin typeface="Helvetica" panose="020B0604020202020204" pitchFamily="34" charset="0"/>
              <a:cs typeface="Helvetica" panose="020B0604020202020204" pitchFamily="34" charset="0"/>
            </a:endParaRPr>
          </a:p>
        </p:txBody>
      </p:sp>
      <p:sp>
        <p:nvSpPr>
          <p:cNvPr id="26" name="Isosceles Triangle 28"/>
          <p:cNvSpPr/>
          <p:nvPr/>
        </p:nvSpPr>
        <p:spPr>
          <a:xfrm rot="10800000">
            <a:off x="9590637" y="3715834"/>
            <a:ext cx="838200" cy="838200"/>
          </a:xfrm>
          <a:prstGeom prst="triangle">
            <a:avLst>
              <a:gd name="adj" fmla="val 6724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27" name="Frame 29"/>
          <p:cNvSpPr/>
          <p:nvPr/>
        </p:nvSpPr>
        <p:spPr>
          <a:xfrm>
            <a:off x="5526637" y="4147634"/>
            <a:ext cx="1371600" cy="1600200"/>
          </a:xfrm>
          <a:prstGeom prst="frame">
            <a:avLst>
              <a:gd name="adj1" fmla="val 4166"/>
            </a:avLst>
          </a:prstGeom>
          <a:solidFill>
            <a:srgbClr val="FFBB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panose="020B0604020202020204" pitchFamily="34" charset="0"/>
              <a:cs typeface="Helvetica" panose="020B0604020202020204" pitchFamily="34" charset="0"/>
            </a:endParaRPr>
          </a:p>
        </p:txBody>
      </p:sp>
      <p:sp>
        <p:nvSpPr>
          <p:cNvPr id="28" name="Isosceles Triangle 30"/>
          <p:cNvSpPr/>
          <p:nvPr/>
        </p:nvSpPr>
        <p:spPr>
          <a:xfrm flipV="1">
            <a:off x="5628237" y="3563434"/>
            <a:ext cx="1371600" cy="609600"/>
          </a:xfrm>
          <a:prstGeom prst="triangle">
            <a:avLst>
              <a:gd name="adj" fmla="val 17492"/>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29" name="Rectangle 31"/>
          <p:cNvSpPr/>
          <p:nvPr/>
        </p:nvSpPr>
        <p:spPr>
          <a:xfrm>
            <a:off x="5628237" y="3160852"/>
            <a:ext cx="1371600" cy="402582"/>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Información</a:t>
            </a:r>
            <a:r>
              <a:rPr lang="en-US" sz="1200" dirty="0">
                <a:latin typeface="Helvetica" panose="020B0604020202020204" pitchFamily="34" charset="0"/>
                <a:cs typeface="Helvetica" panose="020B0604020202020204" pitchFamily="34" charset="0"/>
              </a:rPr>
              <a:t> del robot</a:t>
            </a:r>
          </a:p>
        </p:txBody>
      </p:sp>
    </p:spTree>
    <p:extLst>
      <p:ext uri="{BB962C8B-B14F-4D97-AF65-F5344CB8AC3E}">
        <p14:creationId xmlns:p14="http://schemas.microsoft.com/office/powerpoint/2010/main" val="2507877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Usando el Software</a:t>
            </a:r>
          </a:p>
        </p:txBody>
      </p:sp>
      <p:sp>
        <p:nvSpPr>
          <p:cNvPr id="4" name="Marcador de texto 3"/>
          <p:cNvSpPr>
            <a:spLocks noGrp="1"/>
          </p:cNvSpPr>
          <p:nvPr>
            <p:ph type="body" sz="quarter" idx="10"/>
          </p:nvPr>
        </p:nvSpPr>
        <p:spPr/>
        <p:txBody>
          <a:bodyPr/>
          <a:lstStyle/>
          <a:p>
            <a:r>
              <a:rPr lang="es-MX" dirty="0"/>
              <a:t>La Driver </a:t>
            </a:r>
            <a:r>
              <a:rPr lang="es-MX" dirty="0" err="1"/>
              <a:t>Station</a:t>
            </a:r>
            <a:endParaRPr lang="es-MX" dirty="0"/>
          </a:p>
        </p:txBody>
      </p:sp>
      <p:pic>
        <p:nvPicPr>
          <p:cNvPr id="5" name="Picture 2"/>
          <p:cNvPicPr>
            <a:picLocks noChangeAspect="1" noChangeArrowheads="1"/>
          </p:cNvPicPr>
          <p:nvPr/>
        </p:nvPicPr>
        <p:blipFill>
          <a:blip r:embed="rId3" cstate="print"/>
          <a:srcRect/>
          <a:stretch>
            <a:fillRect/>
          </a:stretch>
        </p:blipFill>
        <p:spPr bwMode="auto">
          <a:xfrm>
            <a:off x="2194560" y="2743200"/>
            <a:ext cx="7955280" cy="1851660"/>
          </a:xfrm>
          <a:prstGeom prst="rect">
            <a:avLst/>
          </a:prstGeom>
          <a:noFill/>
          <a:ln w="9525">
            <a:noFill/>
            <a:miter lim="800000"/>
            <a:headEnd/>
            <a:tailEnd/>
          </a:ln>
        </p:spPr>
      </p:pic>
      <p:sp>
        <p:nvSpPr>
          <p:cNvPr id="6" name="Rectangle 23"/>
          <p:cNvSpPr/>
          <p:nvPr/>
        </p:nvSpPr>
        <p:spPr>
          <a:xfrm>
            <a:off x="1828800" y="20574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Helvetica" panose="020B0604020202020204" pitchFamily="34" charset="0"/>
                <a:cs typeface="Helvetica" panose="020B0604020202020204" pitchFamily="34" charset="0"/>
              </a:rPr>
              <a:t>Diagnostics Tab</a:t>
            </a:r>
          </a:p>
        </p:txBody>
      </p:sp>
      <p:sp>
        <p:nvSpPr>
          <p:cNvPr id="7" name="Isosceles Triangle 24"/>
          <p:cNvSpPr/>
          <p:nvPr/>
        </p:nvSpPr>
        <p:spPr>
          <a:xfrm rot="10800000">
            <a:off x="1828800" y="2438400"/>
            <a:ext cx="1371600" cy="9906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8" name="Isosceles Triangle 25"/>
          <p:cNvSpPr/>
          <p:nvPr/>
        </p:nvSpPr>
        <p:spPr>
          <a:xfrm>
            <a:off x="3429000" y="4267200"/>
            <a:ext cx="1752600" cy="838200"/>
          </a:xfrm>
          <a:prstGeom prst="triangle">
            <a:avLst>
              <a:gd name="adj" fmla="val 2328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9" name="Rectangle 26"/>
          <p:cNvSpPr/>
          <p:nvPr/>
        </p:nvSpPr>
        <p:spPr>
          <a:xfrm>
            <a:off x="3429000" y="5105400"/>
            <a:ext cx="17526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Reinicia</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fácilmente</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desde</a:t>
            </a:r>
            <a:r>
              <a:rPr lang="en-US" sz="1200" dirty="0">
                <a:latin typeface="Helvetica" panose="020B0604020202020204" pitchFamily="34" charset="0"/>
                <a:cs typeface="Helvetica" panose="020B0604020202020204" pitchFamily="34" charset="0"/>
              </a:rPr>
              <a:t> el Dashboard</a:t>
            </a:r>
          </a:p>
        </p:txBody>
      </p:sp>
      <p:sp>
        <p:nvSpPr>
          <p:cNvPr id="10" name="Isosceles Triangle 27"/>
          <p:cNvSpPr/>
          <p:nvPr/>
        </p:nvSpPr>
        <p:spPr>
          <a:xfrm flipV="1">
            <a:off x="8305800" y="2286000"/>
            <a:ext cx="1752600" cy="1143000"/>
          </a:xfrm>
          <a:prstGeom prst="triangle">
            <a:avLst>
              <a:gd name="adj" fmla="val 2328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1" name="Rectangle 28"/>
          <p:cNvSpPr/>
          <p:nvPr/>
        </p:nvSpPr>
        <p:spPr>
          <a:xfrm>
            <a:off x="8305800" y="1981200"/>
            <a:ext cx="17526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Mensajes</a:t>
            </a:r>
            <a:r>
              <a:rPr lang="en-US" sz="1200" dirty="0">
                <a:latin typeface="Helvetica" panose="020B0604020202020204" pitchFamily="34" charset="0"/>
                <a:cs typeface="Helvetica" panose="020B0604020202020204" pitchFamily="34" charset="0"/>
              </a:rPr>
              <a:t> de error</a:t>
            </a:r>
          </a:p>
        </p:txBody>
      </p:sp>
    </p:spTree>
    <p:extLst>
      <p:ext uri="{BB962C8B-B14F-4D97-AF65-F5344CB8AC3E}">
        <p14:creationId xmlns:p14="http://schemas.microsoft.com/office/powerpoint/2010/main" val="3532433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Usando el Software</a:t>
            </a:r>
          </a:p>
        </p:txBody>
      </p:sp>
      <p:sp>
        <p:nvSpPr>
          <p:cNvPr id="4" name="Marcador de texto 3"/>
          <p:cNvSpPr>
            <a:spLocks noGrp="1"/>
          </p:cNvSpPr>
          <p:nvPr>
            <p:ph type="body" sz="quarter" idx="10"/>
          </p:nvPr>
        </p:nvSpPr>
        <p:spPr/>
        <p:txBody>
          <a:bodyPr/>
          <a:lstStyle/>
          <a:p>
            <a:r>
              <a:rPr lang="es-MX" dirty="0"/>
              <a:t>La Driver </a:t>
            </a:r>
            <a:r>
              <a:rPr lang="es-MX" dirty="0" err="1"/>
              <a:t>Station</a:t>
            </a:r>
            <a:endParaRPr lang="es-MX" dirty="0"/>
          </a:p>
        </p:txBody>
      </p:sp>
      <p:pic>
        <p:nvPicPr>
          <p:cNvPr id="30" name="Picture 2"/>
          <p:cNvPicPr>
            <a:picLocks noChangeAspect="1" noChangeArrowheads="1"/>
          </p:cNvPicPr>
          <p:nvPr/>
        </p:nvPicPr>
        <p:blipFill>
          <a:blip r:embed="rId3" cstate="print"/>
          <a:srcRect/>
          <a:stretch>
            <a:fillRect/>
          </a:stretch>
        </p:blipFill>
        <p:spPr bwMode="auto">
          <a:xfrm>
            <a:off x="2108200" y="2794000"/>
            <a:ext cx="7955280" cy="1844040"/>
          </a:xfrm>
          <a:prstGeom prst="rect">
            <a:avLst/>
          </a:prstGeom>
          <a:noFill/>
          <a:ln w="9525">
            <a:noFill/>
            <a:miter lim="800000"/>
            <a:headEnd/>
            <a:tailEnd/>
          </a:ln>
        </p:spPr>
      </p:pic>
      <p:sp>
        <p:nvSpPr>
          <p:cNvPr id="31" name="Rectangle 23"/>
          <p:cNvSpPr/>
          <p:nvPr/>
        </p:nvSpPr>
        <p:spPr>
          <a:xfrm>
            <a:off x="1727200" y="21082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Helvetica" panose="020B0604020202020204" pitchFamily="34" charset="0"/>
                <a:cs typeface="Helvetica" panose="020B0604020202020204" pitchFamily="34" charset="0"/>
              </a:rPr>
              <a:t>Set Up Tab</a:t>
            </a:r>
          </a:p>
        </p:txBody>
      </p:sp>
      <p:sp>
        <p:nvSpPr>
          <p:cNvPr id="32" name="Isosceles Triangle 24"/>
          <p:cNvSpPr/>
          <p:nvPr/>
        </p:nvSpPr>
        <p:spPr>
          <a:xfrm rot="10800000">
            <a:off x="1727200" y="2489200"/>
            <a:ext cx="1371600" cy="12954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33" name="Rectangle 25"/>
          <p:cNvSpPr/>
          <p:nvPr/>
        </p:nvSpPr>
        <p:spPr>
          <a:xfrm>
            <a:off x="5029200" y="2260600"/>
            <a:ext cx="1498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Configura</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los</a:t>
            </a:r>
            <a:r>
              <a:rPr lang="en-US" sz="1200" dirty="0">
                <a:latin typeface="Helvetica" panose="020B0604020202020204" pitchFamily="34" charset="0"/>
                <a:cs typeface="Helvetica" panose="020B0604020202020204" pitchFamily="34" charset="0"/>
              </a:rPr>
              <a:t> </a:t>
            </a:r>
            <a:r>
              <a:rPr lang="en-US" sz="1200" dirty="0" err="1">
                <a:latin typeface="Helvetica" panose="020B0604020202020204" pitchFamily="34" charset="0"/>
                <a:cs typeface="Helvetica" panose="020B0604020202020204" pitchFamily="34" charset="0"/>
              </a:rPr>
              <a:t>ajustes</a:t>
            </a:r>
            <a:r>
              <a:rPr lang="en-US" sz="1200" dirty="0">
                <a:latin typeface="Helvetica" panose="020B0604020202020204" pitchFamily="34" charset="0"/>
                <a:cs typeface="Helvetica" panose="020B0604020202020204" pitchFamily="34" charset="0"/>
              </a:rPr>
              <a:t> del </a:t>
            </a:r>
            <a:r>
              <a:rPr lang="en-US" sz="1200" dirty="0" err="1">
                <a:latin typeface="Helvetica" panose="020B0604020202020204" pitchFamily="34" charset="0"/>
                <a:cs typeface="Helvetica" panose="020B0604020202020204" pitchFamily="34" charset="0"/>
              </a:rPr>
              <a:t>partido</a:t>
            </a:r>
            <a:endParaRPr lang="en-US" sz="1200" dirty="0">
              <a:latin typeface="Helvetica" panose="020B0604020202020204" pitchFamily="34" charset="0"/>
              <a:cs typeface="Helvetica" panose="020B0604020202020204" pitchFamily="34" charset="0"/>
            </a:endParaRPr>
          </a:p>
        </p:txBody>
      </p:sp>
      <p:sp>
        <p:nvSpPr>
          <p:cNvPr id="34" name="Isosceles Triangle 26"/>
          <p:cNvSpPr/>
          <p:nvPr/>
        </p:nvSpPr>
        <p:spPr>
          <a:xfrm rot="10800000">
            <a:off x="5029200" y="2641600"/>
            <a:ext cx="1498600" cy="762000"/>
          </a:xfrm>
          <a:prstGeom prst="triangle">
            <a:avLst>
              <a:gd name="adj" fmla="val 8740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35" name="Rectangle 27"/>
          <p:cNvSpPr/>
          <p:nvPr/>
        </p:nvSpPr>
        <p:spPr>
          <a:xfrm>
            <a:off x="9423400" y="2260600"/>
            <a:ext cx="10668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Helvetica" panose="020B0604020202020204" pitchFamily="34" charset="0"/>
                <a:cs typeface="Helvetica" panose="020B0604020202020204" pitchFamily="34" charset="0"/>
              </a:rPr>
              <a:t>Chart Mode</a:t>
            </a:r>
          </a:p>
        </p:txBody>
      </p:sp>
      <p:sp>
        <p:nvSpPr>
          <p:cNvPr id="36" name="Isosceles Triangle 28"/>
          <p:cNvSpPr/>
          <p:nvPr/>
        </p:nvSpPr>
        <p:spPr>
          <a:xfrm rot="10800000">
            <a:off x="9423400" y="2489200"/>
            <a:ext cx="1066800" cy="1295400"/>
          </a:xfrm>
          <a:prstGeom prst="triangle">
            <a:avLst>
              <a:gd name="adj" fmla="val 6478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02732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Usando el Software</a:t>
            </a:r>
          </a:p>
        </p:txBody>
      </p:sp>
      <p:sp>
        <p:nvSpPr>
          <p:cNvPr id="4" name="Marcador de texto 3"/>
          <p:cNvSpPr>
            <a:spLocks noGrp="1"/>
          </p:cNvSpPr>
          <p:nvPr>
            <p:ph type="body" sz="quarter" idx="10"/>
          </p:nvPr>
        </p:nvSpPr>
        <p:spPr/>
        <p:txBody>
          <a:bodyPr/>
          <a:lstStyle/>
          <a:p>
            <a:r>
              <a:rPr lang="es-MX" dirty="0"/>
              <a:t>La Driver </a:t>
            </a:r>
            <a:r>
              <a:rPr lang="es-MX" dirty="0" err="1"/>
              <a:t>Station</a:t>
            </a:r>
            <a:endParaRPr lang="es-MX" dirty="0"/>
          </a:p>
        </p:txBody>
      </p:sp>
      <p:pic>
        <p:nvPicPr>
          <p:cNvPr id="5" name="Picture 3"/>
          <p:cNvPicPr>
            <a:picLocks noChangeAspect="1" noChangeArrowheads="1"/>
          </p:cNvPicPr>
          <p:nvPr/>
        </p:nvPicPr>
        <p:blipFill>
          <a:blip r:embed="rId3" cstate="print"/>
          <a:srcRect/>
          <a:stretch>
            <a:fillRect/>
          </a:stretch>
        </p:blipFill>
        <p:spPr bwMode="auto">
          <a:xfrm>
            <a:off x="2092960" y="2760981"/>
            <a:ext cx="7955280" cy="1844040"/>
          </a:xfrm>
          <a:prstGeom prst="rect">
            <a:avLst/>
          </a:prstGeom>
          <a:noFill/>
          <a:ln w="9525">
            <a:noFill/>
            <a:miter lim="800000"/>
            <a:headEnd/>
            <a:tailEnd/>
          </a:ln>
        </p:spPr>
      </p:pic>
      <p:sp>
        <p:nvSpPr>
          <p:cNvPr id="6" name="Rectangle 23"/>
          <p:cNvSpPr/>
          <p:nvPr/>
        </p:nvSpPr>
        <p:spPr>
          <a:xfrm>
            <a:off x="1727200" y="2075181"/>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Helvetica" panose="020B0604020202020204" pitchFamily="34" charset="0"/>
                <a:cs typeface="Helvetica" panose="020B0604020202020204" pitchFamily="34" charset="0"/>
              </a:rPr>
              <a:t>USB Devices Tab</a:t>
            </a:r>
          </a:p>
        </p:txBody>
      </p:sp>
      <p:sp>
        <p:nvSpPr>
          <p:cNvPr id="7" name="Isosceles Triangle 24"/>
          <p:cNvSpPr/>
          <p:nvPr/>
        </p:nvSpPr>
        <p:spPr>
          <a:xfrm rot="10800000">
            <a:off x="1727200" y="2456181"/>
            <a:ext cx="1371600" cy="16002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8" name="Rectangle 25"/>
          <p:cNvSpPr/>
          <p:nvPr/>
        </p:nvSpPr>
        <p:spPr>
          <a:xfrm>
            <a:off x="4394200" y="2089582"/>
            <a:ext cx="1371600" cy="518999"/>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Helvetica" panose="020B0604020202020204" pitchFamily="34" charset="0"/>
                <a:cs typeface="Helvetica" panose="020B0604020202020204" pitchFamily="34" charset="0"/>
              </a:rPr>
              <a:t>Entradas del joystick </a:t>
            </a:r>
            <a:r>
              <a:rPr lang="en-US" sz="1200" dirty="0" err="1">
                <a:latin typeface="Helvetica" panose="020B0604020202020204" pitchFamily="34" charset="0"/>
                <a:cs typeface="Helvetica" panose="020B0604020202020204" pitchFamily="34" charset="0"/>
              </a:rPr>
              <a:t>en</a:t>
            </a:r>
            <a:r>
              <a:rPr lang="en-US" sz="1200" dirty="0">
                <a:latin typeface="Helvetica" panose="020B0604020202020204" pitchFamily="34" charset="0"/>
                <a:cs typeface="Helvetica" panose="020B0604020202020204" pitchFamily="34" charset="0"/>
              </a:rPr>
              <a:t> vivo</a:t>
            </a:r>
          </a:p>
        </p:txBody>
      </p:sp>
      <p:sp>
        <p:nvSpPr>
          <p:cNvPr id="9" name="Isosceles Triangle 26"/>
          <p:cNvSpPr/>
          <p:nvPr/>
        </p:nvSpPr>
        <p:spPr>
          <a:xfrm rot="10800000">
            <a:off x="4394200" y="2608581"/>
            <a:ext cx="1371600" cy="762000"/>
          </a:xfrm>
          <a:prstGeom prst="triangle">
            <a:avLst>
              <a:gd name="adj" fmla="val 8647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0" name="Rectangle 28"/>
          <p:cNvSpPr/>
          <p:nvPr/>
        </p:nvSpPr>
        <p:spPr>
          <a:xfrm>
            <a:off x="8925636" y="2075181"/>
            <a:ext cx="1564564"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latin typeface="Helvetica" panose="020B0604020202020204" pitchFamily="34" charset="0"/>
                <a:cs typeface="Helvetica" panose="020B0604020202020204" pitchFamily="34" charset="0"/>
              </a:rPr>
              <a:t>Modo</a:t>
            </a:r>
            <a:r>
              <a:rPr lang="en-US" sz="1200" dirty="0">
                <a:latin typeface="Helvetica" panose="020B0604020202020204" pitchFamily="34" charset="0"/>
                <a:cs typeface="Helvetica" panose="020B0604020202020204" pitchFamily="34" charset="0"/>
              </a:rPr>
              <a:t> de </a:t>
            </a:r>
            <a:r>
              <a:rPr lang="en-US" sz="1200" dirty="0" err="1">
                <a:latin typeface="Helvetica" panose="020B0604020202020204" pitchFamily="34" charset="0"/>
                <a:cs typeface="Helvetica" panose="020B0604020202020204" pitchFamily="34" charset="0"/>
              </a:rPr>
              <a:t>mensajes</a:t>
            </a:r>
            <a:r>
              <a:rPr lang="en-US" sz="1200" dirty="0">
                <a:latin typeface="Helvetica" panose="020B0604020202020204" pitchFamily="34" charset="0"/>
                <a:cs typeface="Helvetica" panose="020B0604020202020204" pitchFamily="34" charset="0"/>
              </a:rPr>
              <a:t> y </a:t>
            </a:r>
            <a:r>
              <a:rPr lang="en-US" sz="1200" dirty="0" err="1">
                <a:latin typeface="Helvetica" panose="020B0604020202020204" pitchFamily="34" charset="0"/>
                <a:cs typeface="Helvetica" panose="020B0604020202020204" pitchFamily="34" charset="0"/>
              </a:rPr>
              <a:t>gráficas</a:t>
            </a:r>
            <a:endParaRPr lang="en-US" sz="1200" dirty="0">
              <a:latin typeface="Helvetica" panose="020B0604020202020204" pitchFamily="34" charset="0"/>
              <a:cs typeface="Helvetica" panose="020B0604020202020204" pitchFamily="34" charset="0"/>
            </a:endParaRPr>
          </a:p>
        </p:txBody>
      </p:sp>
      <p:sp>
        <p:nvSpPr>
          <p:cNvPr id="11" name="Isosceles Triangle 29"/>
          <p:cNvSpPr/>
          <p:nvPr/>
        </p:nvSpPr>
        <p:spPr>
          <a:xfrm rot="10800000">
            <a:off x="8925636" y="2456181"/>
            <a:ext cx="1564564" cy="1676400"/>
          </a:xfrm>
          <a:prstGeom prst="triangle">
            <a:avLst>
              <a:gd name="adj" fmla="val 4122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5189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Usando el Software</a:t>
            </a:r>
          </a:p>
        </p:txBody>
      </p:sp>
      <p:sp>
        <p:nvSpPr>
          <p:cNvPr id="4" name="Marcador de texto 3"/>
          <p:cNvSpPr>
            <a:spLocks noGrp="1"/>
          </p:cNvSpPr>
          <p:nvPr>
            <p:ph type="body" sz="quarter" idx="10"/>
          </p:nvPr>
        </p:nvSpPr>
        <p:spPr/>
        <p:txBody>
          <a:bodyPr/>
          <a:lstStyle/>
          <a:p>
            <a:r>
              <a:rPr lang="es-MX" dirty="0"/>
              <a:t>La Driver </a:t>
            </a:r>
            <a:r>
              <a:rPr lang="es-MX" dirty="0" err="1"/>
              <a:t>Station</a:t>
            </a:r>
            <a:endParaRPr lang="es-MX" dirty="0"/>
          </a:p>
        </p:txBody>
      </p:sp>
      <p:pic>
        <p:nvPicPr>
          <p:cNvPr id="5" name="Picture 6"/>
          <p:cNvPicPr>
            <a:picLocks noChangeAspect="1" noChangeArrowheads="1"/>
          </p:cNvPicPr>
          <p:nvPr/>
        </p:nvPicPr>
        <p:blipFill>
          <a:blip r:embed="rId3" cstate="print"/>
          <a:srcRect/>
          <a:stretch>
            <a:fillRect/>
          </a:stretch>
        </p:blipFill>
        <p:spPr bwMode="auto">
          <a:xfrm>
            <a:off x="2102641" y="2768600"/>
            <a:ext cx="7985478" cy="1858689"/>
          </a:xfrm>
          <a:prstGeom prst="rect">
            <a:avLst/>
          </a:prstGeom>
          <a:noFill/>
          <a:ln w="9525">
            <a:noFill/>
            <a:miter lim="800000"/>
            <a:headEnd/>
            <a:tailEnd/>
          </a:ln>
        </p:spPr>
      </p:pic>
      <p:sp>
        <p:nvSpPr>
          <p:cNvPr id="6" name="Rectangle 23"/>
          <p:cNvSpPr/>
          <p:nvPr/>
        </p:nvSpPr>
        <p:spPr>
          <a:xfrm>
            <a:off x="1751980" y="20828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Helvetica" panose="020B0604020202020204" pitchFamily="34" charset="0"/>
                <a:cs typeface="Helvetica" panose="020B0604020202020204" pitchFamily="34" charset="0"/>
              </a:rPr>
              <a:t>Power &amp; CAN Tab</a:t>
            </a:r>
          </a:p>
        </p:txBody>
      </p:sp>
      <p:sp>
        <p:nvSpPr>
          <p:cNvPr id="7" name="Isosceles Triangle 24"/>
          <p:cNvSpPr/>
          <p:nvPr/>
        </p:nvSpPr>
        <p:spPr>
          <a:xfrm rot="10800000">
            <a:off x="1751980" y="2463800"/>
            <a:ext cx="1371600" cy="19050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91019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Moviendo un robot</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Desde la ventana principal de LabVIEW seleccionar </a:t>
            </a:r>
            <a:r>
              <a:rPr lang="en-US" b="1" dirty="0" err="1">
                <a:latin typeface="Helvetica" panose="020B0604020202020204" pitchFamily="34" charset="0"/>
                <a:cs typeface="Helvetica" panose="020B0604020202020204" pitchFamily="34" charset="0"/>
              </a:rPr>
              <a:t>New»FRC</a:t>
            </a:r>
            <a:r>
              <a:rPr lang="en-US" b="1" dirty="0">
                <a:latin typeface="Helvetica" panose="020B0604020202020204" pitchFamily="34" charset="0"/>
                <a:cs typeface="Helvetica" panose="020B0604020202020204" pitchFamily="34" charset="0"/>
              </a:rPr>
              <a:t> </a:t>
            </a:r>
            <a:r>
              <a:rPr lang="en-US" b="1" dirty="0" err="1">
                <a:latin typeface="Helvetica" panose="020B0604020202020204" pitchFamily="34" charset="0"/>
                <a:cs typeface="Helvetica" panose="020B0604020202020204" pitchFamily="34" charset="0"/>
              </a:rPr>
              <a:t>roboRIO</a:t>
            </a:r>
            <a:r>
              <a:rPr lang="en-US" b="1" dirty="0">
                <a:latin typeface="Helvetica" panose="020B0604020202020204" pitchFamily="34" charset="0"/>
                <a:cs typeface="Helvetica" panose="020B0604020202020204" pitchFamily="34" charset="0"/>
              </a:rPr>
              <a:t> Robot Project</a:t>
            </a:r>
            <a:r>
              <a:rPr lang="es-MX" dirty="0">
                <a:latin typeface="Helvetica" panose="020B0604020202020204" pitchFamily="34" charset="0"/>
                <a:cs typeface="Helvetica" panose="020B0604020202020204" pitchFamily="34" charset="0"/>
              </a:rPr>
              <a:t> para crear un proyecto.</a:t>
            </a:r>
          </a:p>
        </p:txBody>
      </p:sp>
      <p:sp>
        <p:nvSpPr>
          <p:cNvPr id="4" name="Marcador de texto 3"/>
          <p:cNvSpPr>
            <a:spLocks noGrp="1"/>
          </p:cNvSpPr>
          <p:nvPr>
            <p:ph type="body" sz="quarter" idx="10"/>
          </p:nvPr>
        </p:nvSpPr>
        <p:spPr/>
        <p:txBody>
          <a:bodyPr/>
          <a:lstStyle/>
          <a:p>
            <a:r>
              <a:rPr lang="es-MX" dirty="0"/>
              <a:t>Paso 1: Abrir una plantilla de proyecto</a:t>
            </a:r>
          </a:p>
        </p:txBody>
      </p:sp>
      <p:pic>
        <p:nvPicPr>
          <p:cNvPr id="5" name="Picture 5"/>
          <p:cNvPicPr>
            <a:picLocks noChangeAspect="1" noChangeArrowheads="1"/>
          </p:cNvPicPr>
          <p:nvPr/>
        </p:nvPicPr>
        <p:blipFill>
          <a:blip r:embed="rId3" cstate="print"/>
          <a:srcRect/>
          <a:stretch>
            <a:fillRect/>
          </a:stretch>
        </p:blipFill>
        <p:spPr bwMode="auto">
          <a:xfrm>
            <a:off x="3790515" y="2707888"/>
            <a:ext cx="4572000" cy="3916074"/>
          </a:xfrm>
          <a:prstGeom prst="rect">
            <a:avLst/>
          </a:prstGeom>
          <a:noFill/>
          <a:ln w="9525">
            <a:noFill/>
            <a:miter lim="800000"/>
            <a:headEnd/>
            <a:tailEnd/>
          </a:ln>
        </p:spPr>
      </p:pic>
      <p:sp>
        <p:nvSpPr>
          <p:cNvPr id="6" name="Frame 7"/>
          <p:cNvSpPr/>
          <p:nvPr/>
        </p:nvSpPr>
        <p:spPr>
          <a:xfrm>
            <a:off x="5218771" y="4085267"/>
            <a:ext cx="1143000" cy="228600"/>
          </a:xfrm>
          <a:prstGeom prst="frame">
            <a:avLst>
              <a:gd name="adj1" fmla="val 10416"/>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26159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Moviendo un robot</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Llene los datos del nuevo proyecto. Dele un nombre, configure su número de equipo y escoja el tipo de proyecto.</a:t>
            </a:r>
          </a:p>
        </p:txBody>
      </p:sp>
      <p:sp>
        <p:nvSpPr>
          <p:cNvPr id="4" name="Marcador de texto 3"/>
          <p:cNvSpPr>
            <a:spLocks noGrp="1"/>
          </p:cNvSpPr>
          <p:nvPr>
            <p:ph type="body" sz="quarter" idx="10"/>
          </p:nvPr>
        </p:nvSpPr>
        <p:spPr/>
        <p:txBody>
          <a:bodyPr/>
          <a:lstStyle/>
          <a:p>
            <a:r>
              <a:rPr lang="es-MX" dirty="0"/>
              <a:t>Paso 2: Configurar el proyecto de </a:t>
            </a:r>
            <a:r>
              <a:rPr lang="es-MX" dirty="0" err="1"/>
              <a:t>roboRIO</a:t>
            </a:r>
            <a:endParaRPr lang="es-MX" dirty="0"/>
          </a:p>
        </p:txBody>
      </p:sp>
      <p:pic>
        <p:nvPicPr>
          <p:cNvPr id="10" name="Picture 1"/>
          <p:cNvPicPr>
            <a:picLocks noChangeAspect="1" noChangeArrowheads="1"/>
          </p:cNvPicPr>
          <p:nvPr/>
        </p:nvPicPr>
        <p:blipFill>
          <a:blip r:embed="rId3" cstate="print"/>
          <a:srcRect/>
          <a:stretch>
            <a:fillRect/>
          </a:stretch>
        </p:blipFill>
        <p:spPr bwMode="auto">
          <a:xfrm>
            <a:off x="4213302" y="2865709"/>
            <a:ext cx="4814659" cy="3505199"/>
          </a:xfrm>
          <a:prstGeom prst="rect">
            <a:avLst/>
          </a:prstGeom>
          <a:noFill/>
          <a:ln w="9525">
            <a:noFill/>
            <a:miter lim="800000"/>
            <a:headEnd/>
            <a:tailEnd/>
          </a:ln>
        </p:spPr>
      </p:pic>
      <p:sp>
        <p:nvSpPr>
          <p:cNvPr id="11" name="Isosceles Triangle 9"/>
          <p:cNvSpPr/>
          <p:nvPr/>
        </p:nvSpPr>
        <p:spPr>
          <a:xfrm rot="5400000">
            <a:off x="3946602" y="4961209"/>
            <a:ext cx="609600" cy="533400"/>
          </a:xfrm>
          <a:prstGeom prst="triangle">
            <a:avLst>
              <a:gd name="adj" fmla="val 20285"/>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2" name="Rectangle 10"/>
          <p:cNvSpPr/>
          <p:nvPr/>
        </p:nvSpPr>
        <p:spPr>
          <a:xfrm>
            <a:off x="1622502" y="4923109"/>
            <a:ext cx="2362200" cy="609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200" dirty="0" err="1">
                <a:solidFill>
                  <a:prstClr val="black"/>
                </a:solidFill>
                <a:latin typeface="Helvetica" panose="020B0604020202020204" pitchFamily="34" charset="0"/>
                <a:cs typeface="Helvetica" panose="020B0604020202020204" pitchFamily="34" charset="0"/>
              </a:rPr>
              <a:t>Selecciona</a:t>
            </a:r>
            <a:r>
              <a:rPr lang="en-US" sz="1200" dirty="0">
                <a:solidFill>
                  <a:prstClr val="black"/>
                </a:solidFill>
                <a:latin typeface="Helvetica" panose="020B0604020202020204" pitchFamily="34" charset="0"/>
                <a:cs typeface="Helvetica" panose="020B0604020202020204" pitchFamily="34" charset="0"/>
              </a:rPr>
              <a:t> el Proyecto </a:t>
            </a:r>
            <a:r>
              <a:rPr lang="en-US" sz="1200" dirty="0" err="1">
                <a:solidFill>
                  <a:prstClr val="black"/>
                </a:solidFill>
                <a:latin typeface="Helvetica" panose="020B0604020202020204" pitchFamily="34" charset="0"/>
                <a:cs typeface="Helvetica" panose="020B0604020202020204" pitchFamily="34" charset="0"/>
              </a:rPr>
              <a:t>acorde</a:t>
            </a:r>
            <a:r>
              <a:rPr lang="en-US" sz="1200" dirty="0">
                <a:solidFill>
                  <a:prstClr val="black"/>
                </a:solidFill>
                <a:latin typeface="Helvetica" panose="020B0604020202020204" pitchFamily="34" charset="0"/>
                <a:cs typeface="Helvetica" panose="020B0604020202020204" pitchFamily="34" charset="0"/>
              </a:rPr>
              <a:t> a </a:t>
            </a:r>
            <a:r>
              <a:rPr lang="en-US" sz="1200" dirty="0" err="1">
                <a:solidFill>
                  <a:prstClr val="black"/>
                </a:solidFill>
                <a:latin typeface="Helvetica" panose="020B0604020202020204" pitchFamily="34" charset="0"/>
                <a:cs typeface="Helvetica" panose="020B0604020202020204" pitchFamily="34" charset="0"/>
              </a:rPr>
              <a:t>tu</a:t>
            </a:r>
            <a:r>
              <a:rPr lang="en-US" sz="1200" dirty="0">
                <a:solidFill>
                  <a:prstClr val="black"/>
                </a:solidFill>
                <a:latin typeface="Helvetica" panose="020B0604020202020204" pitchFamily="34" charset="0"/>
                <a:cs typeface="Helvetica" panose="020B0604020202020204" pitchFamily="34" charset="0"/>
              </a:rPr>
              <a:t> </a:t>
            </a:r>
            <a:r>
              <a:rPr lang="en-US" sz="1200" dirty="0" err="1">
                <a:solidFill>
                  <a:prstClr val="black"/>
                </a:solidFill>
                <a:latin typeface="Helvetica" panose="020B0604020202020204" pitchFamily="34" charset="0"/>
                <a:cs typeface="Helvetica" panose="020B0604020202020204" pitchFamily="34" charset="0"/>
              </a:rPr>
              <a:t>tren</a:t>
            </a:r>
            <a:r>
              <a:rPr lang="en-US" sz="1200" dirty="0">
                <a:solidFill>
                  <a:prstClr val="black"/>
                </a:solidFill>
                <a:latin typeface="Helvetica" panose="020B0604020202020204" pitchFamily="34" charset="0"/>
                <a:cs typeface="Helvetica" panose="020B0604020202020204" pitchFamily="34" charset="0"/>
              </a:rPr>
              <a:t> </a:t>
            </a:r>
            <a:r>
              <a:rPr lang="en-US" sz="1200" dirty="0" err="1">
                <a:solidFill>
                  <a:prstClr val="black"/>
                </a:solidFill>
                <a:latin typeface="Helvetica" panose="020B0604020202020204" pitchFamily="34" charset="0"/>
                <a:cs typeface="Helvetica" panose="020B0604020202020204" pitchFamily="34" charset="0"/>
              </a:rPr>
              <a:t>motriz</a:t>
            </a:r>
            <a:r>
              <a:rPr lang="en-US" sz="1200" dirty="0">
                <a:solidFill>
                  <a:prstClr val="black"/>
                </a:solidFill>
                <a:latin typeface="Helvetica" panose="020B0604020202020204" pitchFamily="34" charset="0"/>
                <a:cs typeface="Helvetica" panose="020B0604020202020204" pitchFamily="34" charset="0"/>
              </a:rPr>
              <a:t> y </a:t>
            </a:r>
            <a:r>
              <a:rPr lang="en-US" sz="1200" dirty="0" err="1">
                <a:solidFill>
                  <a:prstClr val="black"/>
                </a:solidFill>
                <a:latin typeface="Helvetica" panose="020B0604020202020204" pitchFamily="34" charset="0"/>
                <a:cs typeface="Helvetica" panose="020B0604020202020204" pitchFamily="34" charset="0"/>
              </a:rPr>
              <a:t>accesorios</a:t>
            </a:r>
            <a:endParaRPr lang="en-US" sz="1200" dirty="0">
              <a:solidFill>
                <a:prstClr val="black"/>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67703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Moviendo un robot</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Abra el </a:t>
            </a:r>
            <a:r>
              <a:rPr lang="es-MX" b="1" dirty="0">
                <a:latin typeface="Helvetica" panose="020B0604020202020204" pitchFamily="34" charset="0"/>
                <a:cs typeface="Helvetica" panose="020B0604020202020204" pitchFamily="34" charset="0"/>
              </a:rPr>
              <a:t>Robot Main.vi </a:t>
            </a:r>
            <a:r>
              <a:rPr lang="es-MX" dirty="0">
                <a:latin typeface="Helvetica" panose="020B0604020202020204" pitchFamily="34" charset="0"/>
                <a:cs typeface="Helvetica" panose="020B0604020202020204" pitchFamily="34" charset="0"/>
              </a:rPr>
              <a:t>dando doble </a:t>
            </a:r>
            <a:r>
              <a:rPr lang="es-MX" dirty="0" err="1">
                <a:latin typeface="Helvetica" panose="020B0604020202020204" pitchFamily="34" charset="0"/>
                <a:cs typeface="Helvetica" panose="020B0604020202020204" pitchFamily="34" charset="0"/>
              </a:rPr>
              <a:t>click</a:t>
            </a:r>
            <a:r>
              <a:rPr lang="es-MX" dirty="0">
                <a:latin typeface="Helvetica" panose="020B0604020202020204" pitchFamily="34" charset="0"/>
                <a:cs typeface="Helvetica" panose="020B0604020202020204" pitchFamily="34" charset="0"/>
              </a:rPr>
              <a:t> en la ventana del proyecto. El panel frontal se debe iniciar. De </a:t>
            </a:r>
            <a:r>
              <a:rPr lang="es-MX" b="1" dirty="0">
                <a:latin typeface="Helvetica" panose="020B0604020202020204" pitchFamily="34" charset="0"/>
                <a:cs typeface="Helvetica" panose="020B0604020202020204" pitchFamily="34" charset="0"/>
              </a:rPr>
              <a:t>&lt;</a:t>
            </a:r>
            <a:r>
              <a:rPr lang="es-MX" b="1" dirty="0" err="1">
                <a:latin typeface="Helvetica" panose="020B0604020202020204" pitchFamily="34" charset="0"/>
                <a:cs typeface="Helvetica" panose="020B0604020202020204" pitchFamily="34" charset="0"/>
              </a:rPr>
              <a:t>Ctrl+E</a:t>
            </a:r>
            <a:r>
              <a:rPr lang="es-MX" b="1" dirty="0">
                <a:latin typeface="Helvetica" panose="020B0604020202020204" pitchFamily="34" charset="0"/>
                <a:cs typeface="Helvetica" panose="020B0604020202020204" pitchFamily="34" charset="0"/>
              </a:rPr>
              <a:t>&gt; </a:t>
            </a:r>
            <a:r>
              <a:rPr lang="es-MX" dirty="0">
                <a:latin typeface="Helvetica" panose="020B0604020202020204" pitchFamily="34" charset="0"/>
                <a:cs typeface="Helvetica" panose="020B0604020202020204" pitchFamily="34" charset="0"/>
              </a:rPr>
              <a:t>para ver el diagrama de bloques.</a:t>
            </a:r>
          </a:p>
        </p:txBody>
      </p:sp>
      <p:sp>
        <p:nvSpPr>
          <p:cNvPr id="4" name="Marcador de texto 3"/>
          <p:cNvSpPr>
            <a:spLocks noGrp="1"/>
          </p:cNvSpPr>
          <p:nvPr>
            <p:ph type="body" sz="quarter" idx="10"/>
          </p:nvPr>
        </p:nvSpPr>
        <p:spPr/>
        <p:txBody>
          <a:bodyPr/>
          <a:lstStyle/>
          <a:p>
            <a:r>
              <a:rPr lang="es-MX" dirty="0"/>
              <a:t>Paso 3: Abra la plantilla del proyecto</a:t>
            </a:r>
          </a:p>
        </p:txBody>
      </p:sp>
      <p:pic>
        <p:nvPicPr>
          <p:cNvPr id="8" name="Picture 2"/>
          <p:cNvPicPr>
            <a:picLocks noChangeAspect="1" noChangeArrowheads="1"/>
          </p:cNvPicPr>
          <p:nvPr/>
        </p:nvPicPr>
        <p:blipFill>
          <a:blip r:embed="rId3" cstate="print"/>
          <a:srcRect/>
          <a:stretch>
            <a:fillRect/>
          </a:stretch>
        </p:blipFill>
        <p:spPr bwMode="auto">
          <a:xfrm>
            <a:off x="4449336" y="2798762"/>
            <a:ext cx="3171314" cy="3800475"/>
          </a:xfrm>
          <a:prstGeom prst="rect">
            <a:avLst/>
          </a:prstGeom>
          <a:noFill/>
          <a:ln w="9525">
            <a:noFill/>
            <a:miter lim="800000"/>
            <a:headEnd/>
            <a:tailEnd/>
          </a:ln>
        </p:spPr>
      </p:pic>
      <p:sp>
        <p:nvSpPr>
          <p:cNvPr id="9" name="Isosceles Triangle 12"/>
          <p:cNvSpPr/>
          <p:nvPr/>
        </p:nvSpPr>
        <p:spPr>
          <a:xfrm rot="5400000">
            <a:off x="4335036" y="4132262"/>
            <a:ext cx="533400" cy="762000"/>
          </a:xfrm>
          <a:prstGeom prst="triangle">
            <a:avLst>
              <a:gd name="adj" fmla="val 5203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3" name="Rectangle 13"/>
          <p:cNvSpPr/>
          <p:nvPr/>
        </p:nvSpPr>
        <p:spPr>
          <a:xfrm>
            <a:off x="2391936" y="4246562"/>
            <a:ext cx="18288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200" dirty="0">
                <a:solidFill>
                  <a:prstClr val="black"/>
                </a:solidFill>
                <a:latin typeface="Helvetica" panose="020B0604020202020204" pitchFamily="34" charset="0"/>
                <a:cs typeface="Helvetica" panose="020B0604020202020204" pitchFamily="34" charset="0"/>
              </a:rPr>
              <a:t>El </a:t>
            </a:r>
            <a:r>
              <a:rPr lang="en-US" sz="1200" dirty="0" err="1">
                <a:solidFill>
                  <a:prstClr val="black"/>
                </a:solidFill>
                <a:latin typeface="Helvetica" panose="020B0604020202020204" pitchFamily="34" charset="0"/>
                <a:cs typeface="Helvetica" panose="020B0604020202020204" pitchFamily="34" charset="0"/>
              </a:rPr>
              <a:t>código</a:t>
            </a:r>
            <a:r>
              <a:rPr lang="en-US" sz="1200" dirty="0">
                <a:solidFill>
                  <a:prstClr val="black"/>
                </a:solidFill>
                <a:latin typeface="Helvetica" panose="020B0604020202020204" pitchFamily="34" charset="0"/>
                <a:cs typeface="Helvetica" panose="020B0604020202020204" pitchFamily="34" charset="0"/>
              </a:rPr>
              <a:t> que </a:t>
            </a:r>
            <a:r>
              <a:rPr lang="en-US" sz="1200" dirty="0" err="1">
                <a:solidFill>
                  <a:prstClr val="black"/>
                </a:solidFill>
                <a:latin typeface="Helvetica" panose="020B0604020202020204" pitchFamily="34" charset="0"/>
                <a:cs typeface="Helvetica" panose="020B0604020202020204" pitchFamily="34" charset="0"/>
              </a:rPr>
              <a:t>debes</a:t>
            </a:r>
            <a:r>
              <a:rPr lang="en-US" sz="1200" dirty="0">
                <a:solidFill>
                  <a:prstClr val="black"/>
                </a:solidFill>
                <a:latin typeface="Helvetica" panose="020B0604020202020204" pitchFamily="34" charset="0"/>
                <a:cs typeface="Helvetica" panose="020B0604020202020204" pitchFamily="34" charset="0"/>
              </a:rPr>
              <a:t> </a:t>
            </a:r>
            <a:r>
              <a:rPr lang="en-US" sz="1200" dirty="0" err="1">
                <a:solidFill>
                  <a:prstClr val="black"/>
                </a:solidFill>
                <a:latin typeface="Helvetica" panose="020B0604020202020204" pitchFamily="34" charset="0"/>
                <a:cs typeface="Helvetica" panose="020B0604020202020204" pitchFamily="34" charset="0"/>
              </a:rPr>
              <a:t>editar</a:t>
            </a:r>
            <a:r>
              <a:rPr lang="en-US" sz="1200" dirty="0">
                <a:solidFill>
                  <a:prstClr val="black"/>
                </a:solidFill>
                <a:latin typeface="Helvetica" panose="020B0604020202020204" pitchFamily="34" charset="0"/>
                <a:cs typeface="Helvetica" panose="020B0604020202020204" pitchFamily="34" charset="0"/>
              </a:rPr>
              <a:t> </a:t>
            </a:r>
            <a:r>
              <a:rPr lang="en-US" sz="1200" dirty="0" err="1">
                <a:solidFill>
                  <a:prstClr val="black"/>
                </a:solidFill>
                <a:latin typeface="Helvetica" panose="020B0604020202020204" pitchFamily="34" charset="0"/>
                <a:cs typeface="Helvetica" panose="020B0604020202020204" pitchFamily="34" charset="0"/>
              </a:rPr>
              <a:t>está</a:t>
            </a:r>
            <a:r>
              <a:rPr lang="en-US" sz="1200" dirty="0">
                <a:solidFill>
                  <a:prstClr val="black"/>
                </a:solidFill>
                <a:latin typeface="Helvetica" panose="020B0604020202020204" pitchFamily="34" charset="0"/>
                <a:cs typeface="Helvetica" panose="020B0604020202020204" pitchFamily="34" charset="0"/>
              </a:rPr>
              <a:t> </a:t>
            </a:r>
            <a:r>
              <a:rPr lang="en-US" sz="1200" dirty="0" err="1">
                <a:solidFill>
                  <a:prstClr val="black"/>
                </a:solidFill>
                <a:latin typeface="Helvetica" panose="020B0604020202020204" pitchFamily="34" charset="0"/>
                <a:cs typeface="Helvetica" panose="020B0604020202020204" pitchFamily="34" charset="0"/>
              </a:rPr>
              <a:t>en</a:t>
            </a:r>
            <a:r>
              <a:rPr lang="en-US" sz="1200" dirty="0">
                <a:solidFill>
                  <a:prstClr val="black"/>
                </a:solidFill>
                <a:latin typeface="Helvetica" panose="020B0604020202020204" pitchFamily="34" charset="0"/>
                <a:cs typeface="Helvetica" panose="020B0604020202020204" pitchFamily="34" charset="0"/>
              </a:rPr>
              <a:t> el folder de “Team Code”</a:t>
            </a:r>
          </a:p>
        </p:txBody>
      </p:sp>
      <p:sp>
        <p:nvSpPr>
          <p:cNvPr id="14" name="Isosceles Triangle 14"/>
          <p:cNvSpPr/>
          <p:nvPr/>
        </p:nvSpPr>
        <p:spPr>
          <a:xfrm rot="5400000" flipV="1">
            <a:off x="6735336" y="3713162"/>
            <a:ext cx="533400" cy="1143000"/>
          </a:xfrm>
          <a:prstGeom prst="triangle">
            <a:avLst>
              <a:gd name="adj" fmla="val 1631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5" name="Rectangle 15"/>
          <p:cNvSpPr/>
          <p:nvPr/>
        </p:nvSpPr>
        <p:spPr>
          <a:xfrm>
            <a:off x="7573536" y="4017962"/>
            <a:ext cx="18288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200" dirty="0">
                <a:solidFill>
                  <a:prstClr val="black"/>
                </a:solidFill>
                <a:latin typeface="Helvetica" panose="020B0604020202020204" pitchFamily="34" charset="0"/>
                <a:cs typeface="Helvetica" panose="020B0604020202020204" pitchFamily="34" charset="0"/>
              </a:rPr>
              <a:t>Si </a:t>
            </a:r>
            <a:r>
              <a:rPr lang="en-US" sz="1200" dirty="0" err="1">
                <a:solidFill>
                  <a:prstClr val="black"/>
                </a:solidFill>
                <a:latin typeface="Helvetica" panose="020B0604020202020204" pitchFamily="34" charset="0"/>
                <a:cs typeface="Helvetica" panose="020B0604020202020204" pitchFamily="34" charset="0"/>
              </a:rPr>
              <a:t>añades</a:t>
            </a:r>
            <a:r>
              <a:rPr lang="en-US" sz="1200" dirty="0">
                <a:solidFill>
                  <a:prstClr val="black"/>
                </a:solidFill>
                <a:latin typeface="Helvetica" panose="020B0604020202020204" pitchFamily="34" charset="0"/>
                <a:cs typeface="Helvetica" panose="020B0604020202020204" pitchFamily="34" charset="0"/>
              </a:rPr>
              <a:t> </a:t>
            </a:r>
            <a:r>
              <a:rPr lang="en-US" sz="1200" dirty="0" err="1">
                <a:solidFill>
                  <a:prstClr val="black"/>
                </a:solidFill>
                <a:latin typeface="Helvetica" panose="020B0604020202020204" pitchFamily="34" charset="0"/>
                <a:cs typeface="Helvetica" panose="020B0604020202020204" pitchFamily="34" charset="0"/>
              </a:rPr>
              <a:t>nuevos</a:t>
            </a:r>
            <a:r>
              <a:rPr lang="en-US" sz="1200" dirty="0">
                <a:solidFill>
                  <a:prstClr val="black"/>
                </a:solidFill>
                <a:latin typeface="Helvetica" panose="020B0604020202020204" pitchFamily="34" charset="0"/>
                <a:cs typeface="Helvetica" panose="020B0604020202020204" pitchFamily="34" charset="0"/>
              </a:rPr>
              <a:t> Vis, </a:t>
            </a:r>
            <a:r>
              <a:rPr lang="en-US" sz="1200" dirty="0" err="1">
                <a:solidFill>
                  <a:prstClr val="black"/>
                </a:solidFill>
                <a:latin typeface="Helvetica" panose="020B0604020202020204" pitchFamily="34" charset="0"/>
                <a:cs typeface="Helvetica" panose="020B0604020202020204" pitchFamily="34" charset="0"/>
              </a:rPr>
              <a:t>asegúrate</a:t>
            </a:r>
            <a:r>
              <a:rPr lang="en-US" sz="1200" dirty="0">
                <a:solidFill>
                  <a:prstClr val="black"/>
                </a:solidFill>
                <a:latin typeface="Helvetica" panose="020B0604020202020204" pitchFamily="34" charset="0"/>
                <a:cs typeface="Helvetica" panose="020B0604020202020204" pitchFamily="34" charset="0"/>
              </a:rPr>
              <a:t> de que </a:t>
            </a:r>
            <a:r>
              <a:rPr lang="en-US" sz="1200" dirty="0" err="1">
                <a:solidFill>
                  <a:prstClr val="black"/>
                </a:solidFill>
                <a:latin typeface="Helvetica" panose="020B0604020202020204" pitchFamily="34" charset="0"/>
                <a:cs typeface="Helvetica" panose="020B0604020202020204" pitchFamily="34" charset="0"/>
              </a:rPr>
              <a:t>estén</a:t>
            </a:r>
            <a:r>
              <a:rPr lang="en-US" sz="1200" dirty="0">
                <a:solidFill>
                  <a:prstClr val="black"/>
                </a:solidFill>
                <a:latin typeface="Helvetica" panose="020B0604020202020204" pitchFamily="34" charset="0"/>
                <a:cs typeface="Helvetica" panose="020B0604020202020204" pitchFamily="34" charset="0"/>
              </a:rPr>
              <a:t> </a:t>
            </a:r>
            <a:r>
              <a:rPr lang="en-US" sz="1200" dirty="0" err="1">
                <a:solidFill>
                  <a:prstClr val="black"/>
                </a:solidFill>
                <a:latin typeface="Helvetica" panose="020B0604020202020204" pitchFamily="34" charset="0"/>
                <a:cs typeface="Helvetica" panose="020B0604020202020204" pitchFamily="34" charset="0"/>
              </a:rPr>
              <a:t>en</a:t>
            </a:r>
            <a:r>
              <a:rPr lang="en-US" sz="1200" dirty="0">
                <a:solidFill>
                  <a:prstClr val="black"/>
                </a:solidFill>
                <a:latin typeface="Helvetica" panose="020B0604020202020204" pitchFamily="34" charset="0"/>
                <a:cs typeface="Helvetica" panose="020B0604020202020204" pitchFamily="34" charset="0"/>
              </a:rPr>
              <a:t> el </a:t>
            </a:r>
            <a:r>
              <a:rPr lang="en-US" sz="1200" dirty="0" err="1">
                <a:solidFill>
                  <a:prstClr val="black"/>
                </a:solidFill>
                <a:latin typeface="Helvetica" panose="020B0604020202020204" pitchFamily="34" charset="0"/>
                <a:cs typeface="Helvetica" panose="020B0604020202020204" pitchFamily="34" charset="0"/>
              </a:rPr>
              <a:t>dispositivol</a:t>
            </a:r>
            <a:endParaRPr lang="en-US" sz="1200" dirty="0">
              <a:solidFill>
                <a:prstClr val="black"/>
              </a:solidFill>
              <a:latin typeface="Helvetica" panose="020B0604020202020204" pitchFamily="34" charset="0"/>
              <a:cs typeface="Helvetica" panose="020B0604020202020204" pitchFamily="34" charset="0"/>
            </a:endParaRPr>
          </a:p>
        </p:txBody>
      </p:sp>
      <p:sp>
        <p:nvSpPr>
          <p:cNvPr id="16" name="Isosceles Triangle 16"/>
          <p:cNvSpPr/>
          <p:nvPr/>
        </p:nvSpPr>
        <p:spPr>
          <a:xfrm rot="5400000">
            <a:off x="4296936" y="5465762"/>
            <a:ext cx="533400" cy="838200"/>
          </a:xfrm>
          <a:prstGeom prst="triangle">
            <a:avLst>
              <a:gd name="adj" fmla="val 6665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7" name="Rectangle 17"/>
          <p:cNvSpPr/>
          <p:nvPr/>
        </p:nvSpPr>
        <p:spPr>
          <a:xfrm>
            <a:off x="2315736" y="5618162"/>
            <a:ext cx="18288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200" dirty="0">
                <a:solidFill>
                  <a:prstClr val="black"/>
                </a:solidFill>
                <a:latin typeface="Helvetica" panose="020B0604020202020204" pitchFamily="34" charset="0"/>
                <a:cs typeface="Helvetica" panose="020B0604020202020204" pitchFamily="34" charset="0"/>
              </a:rPr>
              <a:t>Para </a:t>
            </a:r>
            <a:r>
              <a:rPr lang="en-US" sz="1200" dirty="0" err="1">
                <a:solidFill>
                  <a:prstClr val="black"/>
                </a:solidFill>
                <a:latin typeface="Helvetica" panose="020B0604020202020204" pitchFamily="34" charset="0"/>
                <a:cs typeface="Helvetica" panose="020B0604020202020204" pitchFamily="34" charset="0"/>
              </a:rPr>
              <a:t>manejar</a:t>
            </a:r>
            <a:r>
              <a:rPr lang="en-US" sz="1200" dirty="0">
                <a:solidFill>
                  <a:prstClr val="black"/>
                </a:solidFill>
                <a:latin typeface="Helvetica" panose="020B0604020202020204" pitchFamily="34" charset="0"/>
                <a:cs typeface="Helvetica" panose="020B0604020202020204" pitchFamily="34" charset="0"/>
              </a:rPr>
              <a:t> </a:t>
            </a:r>
            <a:r>
              <a:rPr lang="en-US" sz="1200" dirty="0" err="1">
                <a:solidFill>
                  <a:prstClr val="black"/>
                </a:solidFill>
                <a:latin typeface="Helvetica" panose="020B0604020202020204" pitchFamily="34" charset="0"/>
                <a:cs typeface="Helvetica" panose="020B0604020202020204" pitchFamily="34" charset="0"/>
              </a:rPr>
              <a:t>tu</a:t>
            </a:r>
            <a:r>
              <a:rPr lang="en-US" sz="1200" dirty="0">
                <a:solidFill>
                  <a:prstClr val="black"/>
                </a:solidFill>
                <a:latin typeface="Helvetica" panose="020B0604020202020204" pitchFamily="34" charset="0"/>
                <a:cs typeface="Helvetica" panose="020B0604020202020204" pitchFamily="34" charset="0"/>
              </a:rPr>
              <a:t> robot, </a:t>
            </a:r>
            <a:r>
              <a:rPr lang="en-US" sz="1200" dirty="0" err="1">
                <a:solidFill>
                  <a:prstClr val="black"/>
                </a:solidFill>
                <a:latin typeface="Helvetica" panose="020B0604020202020204" pitchFamily="34" charset="0"/>
                <a:cs typeface="Helvetica" panose="020B0604020202020204" pitchFamily="34" charset="0"/>
              </a:rPr>
              <a:t>abre</a:t>
            </a:r>
            <a:r>
              <a:rPr lang="en-US" sz="1200" dirty="0">
                <a:solidFill>
                  <a:prstClr val="black"/>
                </a:solidFill>
                <a:latin typeface="Helvetica" panose="020B0604020202020204" pitchFamily="34" charset="0"/>
                <a:cs typeface="Helvetica" panose="020B0604020202020204" pitchFamily="34" charset="0"/>
              </a:rPr>
              <a:t> Robot Main.vi</a:t>
            </a:r>
          </a:p>
        </p:txBody>
      </p:sp>
      <p:sp>
        <p:nvSpPr>
          <p:cNvPr id="18" name="Frame 18"/>
          <p:cNvSpPr/>
          <p:nvPr/>
        </p:nvSpPr>
        <p:spPr>
          <a:xfrm>
            <a:off x="4982736" y="5872162"/>
            <a:ext cx="1143000" cy="228600"/>
          </a:xfrm>
          <a:prstGeom prst="frame">
            <a:avLst>
              <a:gd name="adj1" fmla="val 10416"/>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20175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Moviendo un robot</a:t>
            </a:r>
          </a:p>
        </p:txBody>
      </p:sp>
      <p:sp>
        <p:nvSpPr>
          <p:cNvPr id="3" name="Marcador de contenido 2"/>
          <p:cNvSpPr>
            <a:spLocks noGrp="1"/>
          </p:cNvSpPr>
          <p:nvPr>
            <p:ph idx="1"/>
          </p:nvPr>
        </p:nvSpPr>
        <p:spPr>
          <a:xfrm>
            <a:off x="637778" y="1749779"/>
            <a:ext cx="5406183" cy="2220056"/>
          </a:xfrm>
        </p:spPr>
        <p:txBody>
          <a:bodyPr/>
          <a:lstStyle/>
          <a:p>
            <a:r>
              <a:rPr lang="es-MX" dirty="0">
                <a:latin typeface="Helvetica" panose="020B0604020202020204" pitchFamily="34" charset="0"/>
                <a:cs typeface="Helvetica" panose="020B0604020202020204" pitchFamily="34" charset="0"/>
              </a:rPr>
              <a:t>Si tiene un roboRIO conectado, asegúrese de seleccionarlo. Si no tiene uno, puede simularlo. Seleccione </a:t>
            </a:r>
            <a:r>
              <a:rPr lang="en-US" b="1" dirty="0">
                <a:latin typeface="Helvetica" panose="020B0604020202020204" pitchFamily="34" charset="0"/>
                <a:cs typeface="Helvetica" panose="020B0604020202020204" pitchFamily="34" charset="0"/>
              </a:rPr>
              <a:t>…</a:t>
            </a:r>
            <a:r>
              <a:rPr lang="en-US" b="1" dirty="0" err="1">
                <a:latin typeface="Helvetica" panose="020B0604020202020204" pitchFamily="34" charset="0"/>
                <a:cs typeface="Helvetica" panose="020B0604020202020204" pitchFamily="34" charset="0"/>
              </a:rPr>
              <a:t>lvproj</a:t>
            </a:r>
            <a:r>
              <a:rPr lang="en-US" b="1" dirty="0">
                <a:latin typeface="Helvetica" panose="020B0604020202020204" pitchFamily="34" charset="0"/>
                <a:cs typeface="Helvetica" panose="020B0604020202020204" pitchFamily="34" charset="0"/>
              </a:rPr>
              <a:t>/My Computer</a:t>
            </a:r>
            <a:r>
              <a:rPr lang="es-MX" dirty="0">
                <a:latin typeface="Helvetica" panose="020B0604020202020204" pitchFamily="34" charset="0"/>
                <a:cs typeface="Helvetica" panose="020B0604020202020204" pitchFamily="34" charset="0"/>
              </a:rPr>
              <a:t> para abrir el simulador.</a:t>
            </a:r>
          </a:p>
        </p:txBody>
      </p:sp>
      <p:sp>
        <p:nvSpPr>
          <p:cNvPr id="4" name="Marcador de texto 3"/>
          <p:cNvSpPr>
            <a:spLocks noGrp="1"/>
          </p:cNvSpPr>
          <p:nvPr>
            <p:ph type="body" sz="quarter" idx="10"/>
          </p:nvPr>
        </p:nvSpPr>
        <p:spPr/>
        <p:txBody>
          <a:bodyPr/>
          <a:lstStyle/>
          <a:p>
            <a:r>
              <a:rPr lang="es-MX" dirty="0"/>
              <a:t>Paso 4: Seleccionando el dispositivo</a:t>
            </a:r>
          </a:p>
        </p:txBody>
      </p:sp>
      <p:pic>
        <p:nvPicPr>
          <p:cNvPr id="5" name="Picture 5"/>
          <p:cNvPicPr>
            <a:picLocks noChangeAspect="1" noChangeArrowheads="1"/>
          </p:cNvPicPr>
          <p:nvPr/>
        </p:nvPicPr>
        <p:blipFill>
          <a:blip r:embed="rId3" cstate="print"/>
          <a:srcRect/>
          <a:stretch>
            <a:fillRect/>
          </a:stretch>
        </p:blipFill>
        <p:spPr bwMode="auto">
          <a:xfrm>
            <a:off x="3828037" y="4474519"/>
            <a:ext cx="5867400" cy="1616714"/>
          </a:xfrm>
          <a:prstGeom prst="rect">
            <a:avLst/>
          </a:prstGeom>
          <a:noFill/>
          <a:ln w="9525">
            <a:noFill/>
            <a:miter lim="800000"/>
            <a:headEnd/>
            <a:tailEnd/>
          </a:ln>
        </p:spPr>
      </p:pic>
      <p:pic>
        <p:nvPicPr>
          <p:cNvPr id="6" name="Picture 1"/>
          <p:cNvPicPr>
            <a:picLocks noChangeAspect="1" noChangeArrowheads="1"/>
          </p:cNvPicPr>
          <p:nvPr/>
        </p:nvPicPr>
        <p:blipFill>
          <a:blip r:embed="rId4" cstate="print"/>
          <a:srcRect/>
          <a:stretch>
            <a:fillRect/>
          </a:stretch>
        </p:blipFill>
        <p:spPr bwMode="auto">
          <a:xfrm>
            <a:off x="7561837" y="969319"/>
            <a:ext cx="2554726" cy="3124200"/>
          </a:xfrm>
          <a:prstGeom prst="rect">
            <a:avLst/>
          </a:prstGeom>
          <a:noFill/>
          <a:ln w="9525">
            <a:noFill/>
            <a:miter lim="800000"/>
            <a:headEnd/>
            <a:tailEnd/>
          </a:ln>
        </p:spPr>
      </p:pic>
      <p:cxnSp>
        <p:nvCxnSpPr>
          <p:cNvPr id="7" name="Straight Connector 13"/>
          <p:cNvCxnSpPr/>
          <p:nvPr/>
        </p:nvCxnSpPr>
        <p:spPr>
          <a:xfrm flipH="1">
            <a:off x="3853437" y="4093519"/>
            <a:ext cx="3733800" cy="381000"/>
          </a:xfrm>
          <a:prstGeom prst="line">
            <a:avLst/>
          </a:prstGeom>
          <a:ln>
            <a:solidFill>
              <a:srgbClr val="065FA3"/>
            </a:solidFill>
          </a:ln>
        </p:spPr>
        <p:style>
          <a:lnRef idx="2">
            <a:schemeClr val="accent1"/>
          </a:lnRef>
          <a:fillRef idx="0">
            <a:schemeClr val="accent1"/>
          </a:fillRef>
          <a:effectRef idx="1">
            <a:schemeClr val="accent1"/>
          </a:effectRef>
          <a:fontRef idx="minor">
            <a:schemeClr val="tx1"/>
          </a:fontRef>
        </p:style>
      </p:cxnSp>
      <p:cxnSp>
        <p:nvCxnSpPr>
          <p:cNvPr id="8" name="Straight Connector 14"/>
          <p:cNvCxnSpPr/>
          <p:nvPr/>
        </p:nvCxnSpPr>
        <p:spPr>
          <a:xfrm flipH="1">
            <a:off x="9649717" y="4093519"/>
            <a:ext cx="426720" cy="388620"/>
          </a:xfrm>
          <a:prstGeom prst="line">
            <a:avLst/>
          </a:prstGeom>
          <a:ln>
            <a:solidFill>
              <a:srgbClr val="065FA3"/>
            </a:solidFill>
          </a:ln>
        </p:spPr>
        <p:style>
          <a:lnRef idx="2">
            <a:schemeClr val="accent1"/>
          </a:lnRef>
          <a:fillRef idx="0">
            <a:schemeClr val="accent1"/>
          </a:fillRef>
          <a:effectRef idx="1">
            <a:schemeClr val="accent1"/>
          </a:effectRef>
          <a:fontRef idx="minor">
            <a:schemeClr val="tx1"/>
          </a:fontRef>
        </p:style>
      </p:cxnSp>
      <p:sp>
        <p:nvSpPr>
          <p:cNvPr id="9" name="Isosceles Triangle 27"/>
          <p:cNvSpPr/>
          <p:nvPr/>
        </p:nvSpPr>
        <p:spPr>
          <a:xfrm rot="5400000">
            <a:off x="4166401" y="5617288"/>
            <a:ext cx="342900" cy="562428"/>
          </a:xfrm>
          <a:prstGeom prst="triangle">
            <a:avLst>
              <a:gd name="adj" fmla="val 1631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0" name="Rectangle 28"/>
          <p:cNvSpPr/>
          <p:nvPr/>
        </p:nvSpPr>
        <p:spPr>
          <a:xfrm>
            <a:off x="2227837" y="5727052"/>
            <a:ext cx="1828800" cy="3429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600" dirty="0" err="1">
                <a:solidFill>
                  <a:prstClr val="black"/>
                </a:solidFill>
                <a:latin typeface="Helvetica" panose="020B0604020202020204" pitchFamily="34" charset="0"/>
                <a:cs typeface="Helvetica" panose="020B0604020202020204" pitchFamily="34" charset="0"/>
              </a:rPr>
              <a:t>roboRIO</a:t>
            </a:r>
            <a:r>
              <a:rPr lang="en-US" sz="1600" dirty="0">
                <a:solidFill>
                  <a:prstClr val="black"/>
                </a:solidFill>
                <a:latin typeface="Helvetica" panose="020B0604020202020204" pitchFamily="34" charset="0"/>
                <a:cs typeface="Helvetica" panose="020B0604020202020204" pitchFamily="34" charset="0"/>
              </a:rPr>
              <a:t> real</a:t>
            </a:r>
          </a:p>
        </p:txBody>
      </p:sp>
      <p:sp>
        <p:nvSpPr>
          <p:cNvPr id="11" name="Rectangle 30"/>
          <p:cNvSpPr/>
          <p:nvPr/>
        </p:nvSpPr>
        <p:spPr>
          <a:xfrm>
            <a:off x="1923037" y="5312719"/>
            <a:ext cx="21336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600" dirty="0" err="1">
                <a:solidFill>
                  <a:prstClr val="black"/>
                </a:solidFill>
                <a:latin typeface="Helvetica" panose="020B0604020202020204" pitchFamily="34" charset="0"/>
                <a:cs typeface="Helvetica" panose="020B0604020202020204" pitchFamily="34" charset="0"/>
              </a:rPr>
              <a:t>roboRIO</a:t>
            </a:r>
            <a:r>
              <a:rPr lang="en-US" sz="1600" dirty="0">
                <a:solidFill>
                  <a:prstClr val="black"/>
                </a:solidFill>
                <a:latin typeface="Helvetica" panose="020B0604020202020204" pitchFamily="34" charset="0"/>
                <a:cs typeface="Helvetica" panose="020B0604020202020204" pitchFamily="34" charset="0"/>
              </a:rPr>
              <a:t> </a:t>
            </a:r>
            <a:r>
              <a:rPr lang="en-US" sz="1600" dirty="0" err="1">
                <a:solidFill>
                  <a:prstClr val="black"/>
                </a:solidFill>
                <a:latin typeface="Helvetica" panose="020B0604020202020204" pitchFamily="34" charset="0"/>
                <a:cs typeface="Helvetica" panose="020B0604020202020204" pitchFamily="34" charset="0"/>
              </a:rPr>
              <a:t>simulado</a:t>
            </a:r>
            <a:endParaRPr lang="en-US" sz="1600" dirty="0">
              <a:solidFill>
                <a:prstClr val="black"/>
              </a:solidFill>
              <a:latin typeface="Helvetica" panose="020B0604020202020204" pitchFamily="34" charset="0"/>
              <a:cs typeface="Helvetica" panose="020B0604020202020204" pitchFamily="34" charset="0"/>
            </a:endParaRPr>
          </a:p>
        </p:txBody>
      </p:sp>
      <p:sp>
        <p:nvSpPr>
          <p:cNvPr id="12" name="Isosceles Triangle 18"/>
          <p:cNvSpPr/>
          <p:nvPr/>
        </p:nvSpPr>
        <p:spPr>
          <a:xfrm rot="5400000">
            <a:off x="4185451" y="5183905"/>
            <a:ext cx="304800" cy="562428"/>
          </a:xfrm>
          <a:prstGeom prst="triangle">
            <a:avLst>
              <a:gd name="adj" fmla="val 4538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28313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Moviendo un robot</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De </a:t>
            </a:r>
            <a:r>
              <a:rPr lang="es-MX" dirty="0" err="1">
                <a:latin typeface="Helvetica" panose="020B0604020202020204" pitchFamily="34" charset="0"/>
                <a:cs typeface="Helvetica" panose="020B0604020202020204" pitchFamily="34" charset="0"/>
              </a:rPr>
              <a:t>click</a:t>
            </a:r>
            <a:r>
              <a:rPr lang="es-MX" dirty="0">
                <a:latin typeface="Helvetica" panose="020B0604020202020204" pitchFamily="34" charset="0"/>
                <a:cs typeface="Helvetica" panose="020B0604020202020204" pitchFamily="34" charset="0"/>
              </a:rPr>
              <a:t> en la flecha blanca en la parte superior izquierda del Robot </a:t>
            </a:r>
            <a:r>
              <a:rPr lang="es-MX" dirty="0" err="1">
                <a:latin typeface="Helvetica" panose="020B0604020202020204" pitchFamily="34" charset="0"/>
                <a:cs typeface="Helvetica" panose="020B0604020202020204" pitchFamily="34" charset="0"/>
              </a:rPr>
              <a:t>Main</a:t>
            </a:r>
            <a:r>
              <a:rPr lang="es-MX" dirty="0">
                <a:latin typeface="Helvetica" panose="020B0604020202020204" pitchFamily="34" charset="0"/>
                <a:cs typeface="Helvetica" panose="020B0604020202020204" pitchFamily="34" charset="0"/>
              </a:rPr>
              <a:t>. El proyecto se descarga al </a:t>
            </a:r>
            <a:r>
              <a:rPr lang="es-MX" dirty="0" err="1">
                <a:latin typeface="Helvetica" panose="020B0604020202020204" pitchFamily="34" charset="0"/>
                <a:cs typeface="Helvetica" panose="020B0604020202020204" pitchFamily="34" charset="0"/>
              </a:rPr>
              <a:t>roboRIO</a:t>
            </a:r>
            <a:r>
              <a:rPr lang="es-MX" dirty="0">
                <a:latin typeface="Helvetica" panose="020B0604020202020204" pitchFamily="34" charset="0"/>
                <a:cs typeface="Helvetica" panose="020B0604020202020204" pitchFamily="34" charset="0"/>
              </a:rPr>
              <a:t>/simulador, cuando termine se abrirá la Driver </a:t>
            </a:r>
            <a:r>
              <a:rPr lang="es-MX" dirty="0" err="1">
                <a:latin typeface="Helvetica" panose="020B0604020202020204" pitchFamily="34" charset="0"/>
                <a:cs typeface="Helvetica" panose="020B0604020202020204" pitchFamily="34" charset="0"/>
              </a:rPr>
              <a:t>Station</a:t>
            </a:r>
            <a:r>
              <a:rPr lang="es-MX" dirty="0">
                <a:latin typeface="Helvetica" panose="020B0604020202020204" pitchFamily="34" charset="0"/>
                <a:cs typeface="Helvetica" panose="020B0604020202020204" pitchFamily="34" charset="0"/>
              </a:rPr>
              <a:t>. Los </a:t>
            </a:r>
            <a:r>
              <a:rPr lang="es-MX" dirty="0" err="1">
                <a:latin typeface="Helvetica" panose="020B0604020202020204" pitchFamily="34" charset="0"/>
                <a:cs typeface="Helvetica" panose="020B0604020202020204" pitchFamily="34" charset="0"/>
              </a:rPr>
              <a:t>LEDs</a:t>
            </a:r>
            <a:r>
              <a:rPr lang="es-MX" dirty="0">
                <a:latin typeface="Helvetica" panose="020B0604020202020204" pitchFamily="34" charset="0"/>
                <a:cs typeface="Helvetica" panose="020B0604020202020204" pitchFamily="34" charset="0"/>
              </a:rPr>
              <a:t> deben estar todos en verde. </a:t>
            </a:r>
            <a:r>
              <a:rPr lang="es-MX" b="1" dirty="0">
                <a:latin typeface="Helvetica" panose="020B0604020202020204" pitchFamily="34" charset="0"/>
                <a:cs typeface="Helvetica" panose="020B0604020202020204" pitchFamily="34" charset="0"/>
              </a:rPr>
              <a:t>Seleccione </a:t>
            </a:r>
            <a:r>
              <a:rPr lang="es-MX" b="1" dirty="0" err="1">
                <a:latin typeface="Helvetica" panose="020B0604020202020204" pitchFamily="34" charset="0"/>
                <a:cs typeface="Helvetica" panose="020B0604020202020204" pitchFamily="34" charset="0"/>
              </a:rPr>
              <a:t>TeleOp</a:t>
            </a:r>
            <a:r>
              <a:rPr lang="es-MX" b="1" dirty="0">
                <a:latin typeface="Helvetica" panose="020B0604020202020204" pitchFamily="34" charset="0"/>
                <a:cs typeface="Helvetica" panose="020B0604020202020204" pitchFamily="34" charset="0"/>
              </a:rPr>
              <a:t> </a:t>
            </a:r>
            <a:r>
              <a:rPr lang="es-MX" dirty="0">
                <a:latin typeface="Helvetica" panose="020B0604020202020204" pitchFamily="34" charset="0"/>
                <a:cs typeface="Helvetica" panose="020B0604020202020204" pitchFamily="34" charset="0"/>
              </a:rPr>
              <a:t>y </a:t>
            </a:r>
            <a:r>
              <a:rPr lang="es-MX" b="1" dirty="0" err="1">
                <a:latin typeface="Helvetica" panose="020B0604020202020204" pitchFamily="34" charset="0"/>
                <a:cs typeface="Helvetica" panose="020B0604020202020204" pitchFamily="34" charset="0"/>
              </a:rPr>
              <a:t>Start</a:t>
            </a:r>
            <a:r>
              <a:rPr lang="es-MX" dirty="0">
                <a:latin typeface="Helvetica" panose="020B0604020202020204" pitchFamily="34" charset="0"/>
                <a:cs typeface="Helvetica" panose="020B0604020202020204" pitchFamily="34" charset="0"/>
              </a:rPr>
              <a:t>.</a:t>
            </a:r>
          </a:p>
        </p:txBody>
      </p:sp>
      <p:sp>
        <p:nvSpPr>
          <p:cNvPr id="4" name="Marcador de texto 3"/>
          <p:cNvSpPr>
            <a:spLocks noGrp="1"/>
          </p:cNvSpPr>
          <p:nvPr>
            <p:ph type="body" sz="quarter" idx="10"/>
          </p:nvPr>
        </p:nvSpPr>
        <p:spPr/>
        <p:txBody>
          <a:bodyPr/>
          <a:lstStyle/>
          <a:p>
            <a:r>
              <a:rPr lang="es-MX" dirty="0"/>
              <a:t>Paso 5: Descargar el código</a:t>
            </a:r>
          </a:p>
        </p:txBody>
      </p:sp>
      <p:pic>
        <p:nvPicPr>
          <p:cNvPr id="5" name="Picture 1"/>
          <p:cNvPicPr>
            <a:picLocks noChangeAspect="1" noChangeArrowheads="1"/>
          </p:cNvPicPr>
          <p:nvPr/>
        </p:nvPicPr>
        <p:blipFill>
          <a:blip r:embed="rId3" cstate="print"/>
          <a:srcRect/>
          <a:stretch>
            <a:fillRect/>
          </a:stretch>
        </p:blipFill>
        <p:spPr bwMode="auto">
          <a:xfrm>
            <a:off x="5345757" y="5156090"/>
            <a:ext cx="3294005" cy="766708"/>
          </a:xfrm>
          <a:prstGeom prst="rect">
            <a:avLst/>
          </a:prstGeom>
          <a:noFill/>
          <a:ln w="9525">
            <a:noFill/>
            <a:miter lim="800000"/>
            <a:headEnd/>
            <a:tailEnd/>
          </a:ln>
        </p:spPr>
      </p:pic>
      <p:pic>
        <p:nvPicPr>
          <p:cNvPr id="6" name="Picture 1"/>
          <p:cNvPicPr>
            <a:picLocks noChangeAspect="1" noChangeArrowheads="1"/>
          </p:cNvPicPr>
          <p:nvPr/>
        </p:nvPicPr>
        <p:blipFill>
          <a:blip r:embed="rId4" cstate="print"/>
          <a:srcRect/>
          <a:stretch>
            <a:fillRect/>
          </a:stretch>
        </p:blipFill>
        <p:spPr bwMode="auto">
          <a:xfrm>
            <a:off x="1854935" y="3629786"/>
            <a:ext cx="1700331" cy="944628"/>
          </a:xfrm>
          <a:prstGeom prst="rect">
            <a:avLst/>
          </a:prstGeom>
          <a:noFill/>
          <a:ln w="9525">
            <a:noFill/>
            <a:miter lim="800000"/>
            <a:headEnd/>
            <a:tailEnd/>
          </a:ln>
        </p:spPr>
      </p:pic>
      <p:sp>
        <p:nvSpPr>
          <p:cNvPr id="7" name="Rectangle 7"/>
          <p:cNvSpPr/>
          <p:nvPr/>
        </p:nvSpPr>
        <p:spPr>
          <a:xfrm>
            <a:off x="2447131" y="4194518"/>
            <a:ext cx="304800" cy="251901"/>
          </a:xfrm>
          <a:prstGeom prst="rect">
            <a:avLst/>
          </a:prstGeom>
          <a:noFill/>
          <a:ln w="38100">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8" name="Picture 2" descr="http://www.ni.com/cms/images/devzone/tut/LabVIEWRT2011Deploy.png"/>
          <p:cNvPicPr>
            <a:picLocks noChangeAspect="1" noChangeArrowheads="1"/>
          </p:cNvPicPr>
          <p:nvPr/>
        </p:nvPicPr>
        <p:blipFill>
          <a:blip r:embed="rId5" cstate="print"/>
          <a:srcRect/>
          <a:stretch>
            <a:fillRect/>
          </a:stretch>
        </p:blipFill>
        <p:spPr bwMode="auto">
          <a:xfrm>
            <a:off x="1451684" y="4848134"/>
            <a:ext cx="2456033" cy="1749924"/>
          </a:xfrm>
          <a:prstGeom prst="rect">
            <a:avLst/>
          </a:prstGeom>
          <a:noFill/>
        </p:spPr>
      </p:pic>
      <p:sp>
        <p:nvSpPr>
          <p:cNvPr id="9" name="Down Arrow 10"/>
          <p:cNvSpPr/>
          <p:nvPr/>
        </p:nvSpPr>
        <p:spPr>
          <a:xfrm>
            <a:off x="2413000" y="4526267"/>
            <a:ext cx="609600" cy="377851"/>
          </a:xfrm>
          <a:prstGeom prst="downArrow">
            <a:avLst/>
          </a:prstGeom>
          <a:solidFill>
            <a:srgbClr val="065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10" name="Picture 2" descr="C:\Users\husmith\Documents\Hunter Drive\Competitions\FRC\Screenshots\Dashboard Main running 1.png"/>
          <p:cNvPicPr>
            <a:picLocks noChangeAspect="1" noChangeArrowheads="1"/>
          </p:cNvPicPr>
          <p:nvPr/>
        </p:nvPicPr>
        <p:blipFill>
          <a:blip r:embed="rId6" cstate="print"/>
          <a:srcRect/>
          <a:stretch>
            <a:fillRect/>
          </a:stretch>
        </p:blipFill>
        <p:spPr bwMode="auto">
          <a:xfrm>
            <a:off x="5374174" y="3287636"/>
            <a:ext cx="3465703" cy="1447953"/>
          </a:xfrm>
          <a:prstGeom prst="rect">
            <a:avLst/>
          </a:prstGeom>
          <a:noFill/>
        </p:spPr>
      </p:pic>
      <p:pic>
        <p:nvPicPr>
          <p:cNvPr id="11" name="Picture 2" descr="C:\Program Files (x86)\National Instruments\LabVIEW 2013\manuals\FRC_Programming_Guide\images\2013SimViewer.gif"/>
          <p:cNvPicPr>
            <a:picLocks noChangeAspect="1" noChangeArrowheads="1"/>
          </p:cNvPicPr>
          <p:nvPr/>
        </p:nvPicPr>
        <p:blipFill>
          <a:blip r:embed="rId7" cstate="print"/>
          <a:srcRect/>
          <a:stretch>
            <a:fillRect/>
          </a:stretch>
        </p:blipFill>
        <p:spPr bwMode="auto">
          <a:xfrm>
            <a:off x="6517669" y="4528498"/>
            <a:ext cx="3008275" cy="2039263"/>
          </a:xfrm>
          <a:prstGeom prst="rect">
            <a:avLst/>
          </a:prstGeom>
          <a:noFill/>
        </p:spPr>
      </p:pic>
    </p:spTree>
    <p:extLst>
      <p:ext uri="{BB962C8B-B14F-4D97-AF65-F5344CB8AC3E}">
        <p14:creationId xmlns:p14="http://schemas.microsoft.com/office/powerpoint/2010/main" val="1657151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El software de NI para FRC</a:t>
            </a:r>
          </a:p>
        </p:txBody>
      </p:sp>
      <p:pic>
        <p:nvPicPr>
          <p:cNvPr id="16" name="Picture 1"/>
          <p:cNvPicPr>
            <a:picLocks noChangeAspect="1" noChangeArrowheads="1"/>
          </p:cNvPicPr>
          <p:nvPr/>
        </p:nvPicPr>
        <p:blipFill>
          <a:blip r:embed="rId3" cstate="print"/>
          <a:srcRect/>
          <a:stretch>
            <a:fillRect/>
          </a:stretch>
        </p:blipFill>
        <p:spPr bwMode="auto">
          <a:xfrm>
            <a:off x="5542156" y="1143000"/>
            <a:ext cx="1752600" cy="2334315"/>
          </a:xfrm>
          <a:prstGeom prst="rect">
            <a:avLst/>
          </a:prstGeom>
          <a:noFill/>
          <a:ln w="9525">
            <a:solidFill>
              <a:schemeClr val="tx1"/>
            </a:solidFill>
            <a:miter lim="800000"/>
            <a:headEnd/>
            <a:tailEnd/>
          </a:ln>
        </p:spPr>
      </p:pic>
      <p:sp>
        <p:nvSpPr>
          <p:cNvPr id="17" name="Rectangle 23"/>
          <p:cNvSpPr/>
          <p:nvPr/>
        </p:nvSpPr>
        <p:spPr>
          <a:xfrm>
            <a:off x="7955155" y="1371600"/>
            <a:ext cx="3084551" cy="914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s-MX" dirty="0">
                <a:latin typeface="Helvetica" panose="020B0604020202020204" pitchFamily="34" charset="0"/>
                <a:cs typeface="Helvetica" panose="020B0604020202020204" pitchFamily="34" charset="0"/>
              </a:rPr>
              <a:t>Incluido en el kit de partes o descargable desde ni.com/</a:t>
            </a:r>
            <a:r>
              <a:rPr lang="es-MX" dirty="0" err="1">
                <a:latin typeface="Helvetica" panose="020B0604020202020204" pitchFamily="34" charset="0"/>
                <a:cs typeface="Helvetica" panose="020B0604020202020204" pitchFamily="34" charset="0"/>
              </a:rPr>
              <a:t>frc</a:t>
            </a:r>
            <a:endParaRPr lang="es-MX" dirty="0">
              <a:latin typeface="Helvetica" panose="020B0604020202020204" pitchFamily="34" charset="0"/>
              <a:cs typeface="Helvetica" panose="020B0604020202020204" pitchFamily="34" charset="0"/>
            </a:endParaRPr>
          </a:p>
        </p:txBody>
      </p:sp>
      <p:sp>
        <p:nvSpPr>
          <p:cNvPr id="18" name="Isosceles Triangle 26"/>
          <p:cNvSpPr/>
          <p:nvPr/>
        </p:nvSpPr>
        <p:spPr>
          <a:xfrm rot="5400000" flipV="1">
            <a:off x="7193155" y="1524000"/>
            <a:ext cx="914400" cy="609600"/>
          </a:xfrm>
          <a:prstGeom prst="triangle">
            <a:avLst>
              <a:gd name="adj" fmla="val 7245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9" name="Rectangle 33"/>
          <p:cNvSpPr/>
          <p:nvPr/>
        </p:nvSpPr>
        <p:spPr>
          <a:xfrm>
            <a:off x="4616603" y="3880624"/>
            <a:ext cx="3338551" cy="71367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bg1"/>
                </a:solidFill>
                <a:latin typeface="Helvetica" panose="020B0604020202020204" pitchFamily="34" charset="0"/>
                <a:cs typeface="Helvetica" panose="020B0604020202020204" pitchFamily="34" charset="0"/>
              </a:rPr>
              <a:t>TODOS</a:t>
            </a:r>
            <a:r>
              <a:rPr lang="en-US" dirty="0">
                <a:solidFill>
                  <a:schemeClr val="bg1"/>
                </a:solidFill>
                <a:latin typeface="Helvetica" panose="020B0604020202020204" pitchFamily="34" charset="0"/>
                <a:cs typeface="Helvetica" panose="020B0604020202020204" pitchFamily="34" charset="0"/>
              </a:rPr>
              <a:t> </a:t>
            </a:r>
            <a:r>
              <a:rPr lang="en-US" dirty="0" err="1">
                <a:solidFill>
                  <a:schemeClr val="bg1"/>
                </a:solidFill>
                <a:latin typeface="Helvetica" panose="020B0604020202020204" pitchFamily="34" charset="0"/>
                <a:cs typeface="Helvetica" panose="020B0604020202020204" pitchFamily="34" charset="0"/>
              </a:rPr>
              <a:t>los</a:t>
            </a:r>
            <a:r>
              <a:rPr lang="en-US" dirty="0">
                <a:solidFill>
                  <a:schemeClr val="bg1"/>
                </a:solidFill>
                <a:latin typeface="Helvetica" panose="020B0604020202020204" pitchFamily="34" charset="0"/>
                <a:cs typeface="Helvetica" panose="020B0604020202020204" pitchFamily="34" charset="0"/>
              </a:rPr>
              <a:t> </a:t>
            </a:r>
            <a:r>
              <a:rPr lang="en-US" dirty="0" err="1">
                <a:solidFill>
                  <a:schemeClr val="bg1"/>
                </a:solidFill>
                <a:latin typeface="Helvetica" panose="020B0604020202020204" pitchFamily="34" charset="0"/>
                <a:cs typeface="Helvetica" panose="020B0604020202020204" pitchFamily="34" charset="0"/>
              </a:rPr>
              <a:t>equipos</a:t>
            </a:r>
            <a:r>
              <a:rPr lang="en-US" dirty="0">
                <a:solidFill>
                  <a:schemeClr val="bg1"/>
                </a:solidFill>
                <a:latin typeface="Helvetica" panose="020B0604020202020204" pitchFamily="34" charset="0"/>
                <a:cs typeface="Helvetica" panose="020B0604020202020204" pitchFamily="34" charset="0"/>
              </a:rPr>
              <a:t> FRC </a:t>
            </a:r>
            <a:r>
              <a:rPr lang="en-US" dirty="0" err="1">
                <a:solidFill>
                  <a:schemeClr val="bg1"/>
                </a:solidFill>
                <a:latin typeface="Helvetica" panose="020B0604020202020204" pitchFamily="34" charset="0"/>
                <a:cs typeface="Helvetica" panose="020B0604020202020204" pitchFamily="34" charset="0"/>
              </a:rPr>
              <a:t>deben</a:t>
            </a:r>
            <a:r>
              <a:rPr lang="en-US" dirty="0">
                <a:solidFill>
                  <a:schemeClr val="bg1"/>
                </a:solidFill>
                <a:latin typeface="Helvetica" panose="020B0604020202020204" pitchFamily="34" charset="0"/>
                <a:cs typeface="Helvetica" panose="020B0604020202020204" pitchFamily="34" charset="0"/>
              </a:rPr>
              <a:t> </a:t>
            </a:r>
            <a:r>
              <a:rPr lang="en-US" dirty="0" err="1">
                <a:solidFill>
                  <a:schemeClr val="bg1"/>
                </a:solidFill>
                <a:latin typeface="Helvetica" panose="020B0604020202020204" pitchFamily="34" charset="0"/>
                <a:cs typeface="Helvetica" panose="020B0604020202020204" pitchFamily="34" charset="0"/>
              </a:rPr>
              <a:t>descargarlo</a:t>
            </a:r>
            <a:endParaRPr lang="en-US" dirty="0">
              <a:solidFill>
                <a:schemeClr val="bg1"/>
              </a:solidFill>
              <a:latin typeface="Helvetica" panose="020B0604020202020204" pitchFamily="34" charset="0"/>
              <a:cs typeface="Helvetica" panose="020B0604020202020204" pitchFamily="34" charset="0"/>
            </a:endParaRPr>
          </a:p>
        </p:txBody>
      </p:sp>
      <p:sp>
        <p:nvSpPr>
          <p:cNvPr id="20" name="Isosceles Triangle 34"/>
          <p:cNvSpPr/>
          <p:nvPr/>
        </p:nvSpPr>
        <p:spPr>
          <a:xfrm rot="5400000" flipV="1">
            <a:off x="3997300" y="3966528"/>
            <a:ext cx="713678" cy="541869"/>
          </a:xfrm>
          <a:prstGeom prst="triangle">
            <a:avLst>
              <a:gd name="adj" fmla="val 4720"/>
            </a:avLst>
          </a:prstGeom>
          <a:solidFill>
            <a:srgbClr val="82AFD1">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21" name="Rectangle 40"/>
          <p:cNvSpPr/>
          <p:nvPr/>
        </p:nvSpPr>
        <p:spPr>
          <a:xfrm>
            <a:off x="533400" y="4191000"/>
            <a:ext cx="3505200" cy="1600200"/>
          </a:xfrm>
          <a:prstGeom prst="rect">
            <a:avLst/>
          </a:prstGeom>
          <a:solidFill>
            <a:srgbClr val="82AF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dirty="0">
                <a:solidFill>
                  <a:schemeClr val="tx1"/>
                </a:solidFill>
                <a:latin typeface="Helvetica" panose="020B0604020202020204" pitchFamily="34" charset="0"/>
                <a:cs typeface="Helvetica" panose="020B0604020202020204" pitchFamily="34" charset="0"/>
              </a:rPr>
              <a:t> Driver Station</a:t>
            </a:r>
          </a:p>
          <a:p>
            <a:pPr>
              <a:buFont typeface="Arial" pitchFamily="34" charset="0"/>
              <a:buChar char="•"/>
            </a:pPr>
            <a:r>
              <a:rPr lang="en-US" dirty="0">
                <a:solidFill>
                  <a:schemeClr val="tx1"/>
                </a:solidFill>
                <a:latin typeface="Helvetica" panose="020B0604020202020204" pitchFamily="34" charset="0"/>
                <a:cs typeface="Helvetica" panose="020B0604020202020204" pitchFamily="34" charset="0"/>
              </a:rPr>
              <a:t> roboRIO Utilities</a:t>
            </a:r>
          </a:p>
          <a:p>
            <a:pPr>
              <a:buFont typeface="Arial" pitchFamily="34" charset="0"/>
              <a:buChar char="•"/>
            </a:pPr>
            <a:r>
              <a:rPr lang="en-US" dirty="0">
                <a:solidFill>
                  <a:schemeClr val="tx1"/>
                </a:solidFill>
                <a:latin typeface="Helvetica" panose="020B0604020202020204" pitchFamily="34" charset="0"/>
                <a:cs typeface="Helvetica" panose="020B0604020202020204" pitchFamily="34" charset="0"/>
              </a:rPr>
              <a:t> WPI Library</a:t>
            </a:r>
          </a:p>
          <a:p>
            <a:pPr>
              <a:buFont typeface="Arial" pitchFamily="34" charset="0"/>
              <a:buChar char="•"/>
            </a:pPr>
            <a:r>
              <a:rPr lang="en-US" dirty="0">
                <a:solidFill>
                  <a:schemeClr val="tx1"/>
                </a:solidFill>
                <a:latin typeface="Helvetica" panose="020B0604020202020204" pitchFamily="34" charset="0"/>
                <a:cs typeface="Helvetica" panose="020B0604020202020204" pitchFamily="34" charset="0"/>
              </a:rPr>
              <a:t> FRC LabVIEW Templates </a:t>
            </a:r>
          </a:p>
          <a:p>
            <a:pPr>
              <a:buFont typeface="Arial" pitchFamily="34" charset="0"/>
              <a:buChar char="•"/>
            </a:pPr>
            <a:r>
              <a:rPr lang="en-US" dirty="0">
                <a:solidFill>
                  <a:schemeClr val="tx1"/>
                </a:solidFill>
                <a:latin typeface="Helvetica" panose="020B0604020202020204" pitchFamily="34" charset="0"/>
                <a:cs typeface="Helvetica" panose="020B0604020202020204" pitchFamily="34" charset="0"/>
              </a:rPr>
              <a:t> FRC LabVIEW Examples</a:t>
            </a:r>
          </a:p>
        </p:txBody>
      </p:sp>
      <p:sp>
        <p:nvSpPr>
          <p:cNvPr id="22" name="Rectangle 41"/>
          <p:cNvSpPr/>
          <p:nvPr/>
        </p:nvSpPr>
        <p:spPr>
          <a:xfrm>
            <a:off x="533400" y="1752600"/>
            <a:ext cx="3505200" cy="1524000"/>
          </a:xfrm>
          <a:prstGeom prst="rect">
            <a:avLst/>
          </a:prstGeom>
          <a:solidFill>
            <a:srgbClr val="FFD6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sz="1600" dirty="0">
                <a:solidFill>
                  <a:schemeClr val="tx1"/>
                </a:solidFill>
                <a:latin typeface="Helvetica" panose="020B0604020202020204" pitchFamily="34" charset="0"/>
                <a:cs typeface="Helvetica" panose="020B0604020202020204" pitchFamily="34" charset="0"/>
              </a:rPr>
              <a:t> LabVIEW 2015</a:t>
            </a:r>
          </a:p>
          <a:p>
            <a:pPr>
              <a:buFont typeface="Arial" pitchFamily="34" charset="0"/>
              <a:buChar char="•"/>
            </a:pPr>
            <a:r>
              <a:rPr lang="en-US" sz="1600" dirty="0">
                <a:solidFill>
                  <a:schemeClr val="tx1"/>
                </a:solidFill>
                <a:latin typeface="Helvetica" panose="020B0604020202020204" pitchFamily="34" charset="0"/>
                <a:cs typeface="Helvetica" panose="020B0604020202020204" pitchFamily="34" charset="0"/>
              </a:rPr>
              <a:t> LabVIEW 2015 Real-Time </a:t>
            </a:r>
          </a:p>
          <a:p>
            <a:pPr>
              <a:buFont typeface="Arial" pitchFamily="34" charset="0"/>
              <a:buChar char="•"/>
            </a:pPr>
            <a:r>
              <a:rPr lang="en-US" sz="1600" dirty="0">
                <a:solidFill>
                  <a:schemeClr val="tx1"/>
                </a:solidFill>
                <a:latin typeface="Helvetica" panose="020B0604020202020204" pitchFamily="34" charset="0"/>
                <a:cs typeface="Helvetica" panose="020B0604020202020204" pitchFamily="34" charset="0"/>
              </a:rPr>
              <a:t> Vision Development Module</a:t>
            </a:r>
          </a:p>
          <a:p>
            <a:pPr>
              <a:buFont typeface="Arial" pitchFamily="34" charset="0"/>
              <a:buChar char="•"/>
            </a:pP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IMAQdx</a:t>
            </a:r>
            <a:r>
              <a:rPr lang="en-US" sz="1600" dirty="0">
                <a:solidFill>
                  <a:schemeClr val="tx1"/>
                </a:solidFill>
                <a:latin typeface="Helvetica" panose="020B0604020202020204" pitchFamily="34" charset="0"/>
                <a:cs typeface="Helvetica" panose="020B0604020202020204" pitchFamily="34" charset="0"/>
              </a:rPr>
              <a:t> 14.0 (vision driver)</a:t>
            </a:r>
          </a:p>
          <a:p>
            <a:pPr>
              <a:buFont typeface="Arial" pitchFamily="34" charset="0"/>
              <a:buChar char="•"/>
            </a:pPr>
            <a:r>
              <a:rPr lang="en-US" sz="1600" dirty="0">
                <a:solidFill>
                  <a:schemeClr val="tx1"/>
                </a:solidFill>
                <a:latin typeface="Helvetica" panose="020B0604020202020204" pitchFamily="34" charset="0"/>
                <a:cs typeface="Helvetica" panose="020B0604020202020204" pitchFamily="34" charset="0"/>
              </a:rPr>
              <a:t> NI-RIO (roboRIO driver)</a:t>
            </a:r>
          </a:p>
          <a:p>
            <a:pPr>
              <a:buFont typeface="Arial" pitchFamily="34" charset="0"/>
              <a:buChar char="•"/>
            </a:pPr>
            <a:r>
              <a:rPr lang="en-US" sz="1600" dirty="0">
                <a:solidFill>
                  <a:schemeClr val="tx1"/>
                </a:solidFill>
                <a:latin typeface="Helvetica" panose="020B0604020202020204" pitchFamily="34" charset="0"/>
                <a:cs typeface="Helvetica" panose="020B0604020202020204" pitchFamily="34" charset="0"/>
              </a:rPr>
              <a:t> FRC 2016 Simulation</a:t>
            </a:r>
          </a:p>
        </p:txBody>
      </p:sp>
      <p:sp>
        <p:nvSpPr>
          <p:cNvPr id="23" name="Rectangle 42"/>
          <p:cNvSpPr/>
          <p:nvPr/>
        </p:nvSpPr>
        <p:spPr>
          <a:xfrm>
            <a:off x="533400" y="1295400"/>
            <a:ext cx="3505200" cy="45720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US" sz="2000" dirty="0">
                <a:solidFill>
                  <a:schemeClr val="tx1"/>
                </a:solidFill>
                <a:latin typeface="Helvetica" panose="020B0604020202020204" pitchFamily="34" charset="0"/>
                <a:cs typeface="Helvetica" panose="020B0604020202020204" pitchFamily="34" charset="0"/>
              </a:rPr>
              <a:t>NI Software for FRC 2016</a:t>
            </a:r>
          </a:p>
        </p:txBody>
      </p:sp>
      <p:sp>
        <p:nvSpPr>
          <p:cNvPr id="24" name="Rectangle 43"/>
          <p:cNvSpPr/>
          <p:nvPr/>
        </p:nvSpPr>
        <p:spPr>
          <a:xfrm>
            <a:off x="533400" y="3733800"/>
            <a:ext cx="3505200" cy="457200"/>
          </a:xfrm>
          <a:prstGeom prst="rect">
            <a:avLst/>
          </a:prstGeom>
          <a:solidFill>
            <a:srgbClr val="065F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2000" dirty="0">
                <a:latin typeface="Helvetica" panose="020B0604020202020204" pitchFamily="34" charset="0"/>
                <a:cs typeface="Helvetica" panose="020B0604020202020204" pitchFamily="34" charset="0"/>
              </a:rPr>
              <a:t>FRC 2016 Update Suite</a:t>
            </a:r>
          </a:p>
        </p:txBody>
      </p:sp>
      <p:sp>
        <p:nvSpPr>
          <p:cNvPr id="34" name="Rectangle 25"/>
          <p:cNvSpPr/>
          <p:nvPr/>
        </p:nvSpPr>
        <p:spPr>
          <a:xfrm>
            <a:off x="4616602" y="5486917"/>
            <a:ext cx="6423103" cy="369332"/>
          </a:xfrm>
          <a:prstGeom prst="rect">
            <a:avLst/>
          </a:prstGeom>
        </p:spPr>
        <p:txBody>
          <a:bodyPr wrap="square">
            <a:spAutoFit/>
          </a:bodyPr>
          <a:lstStyle/>
          <a:p>
            <a:pPr algn="ctr"/>
            <a:r>
              <a:rPr lang="en-US" dirty="0" err="1">
                <a:latin typeface="Helvetica" panose="020B0604020202020204" pitchFamily="34" charset="0"/>
                <a:cs typeface="Helvetica" panose="020B0604020202020204" pitchFamily="34" charset="0"/>
              </a:rPr>
              <a:t>Todos</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los</a:t>
            </a:r>
            <a:r>
              <a:rPr lang="en-US" dirty="0">
                <a:latin typeface="Helvetica" panose="020B0604020202020204" pitchFamily="34" charset="0"/>
                <a:cs typeface="Helvetica" panose="020B0604020202020204" pitchFamily="34" charset="0"/>
              </a:rPr>
              <a:t> links de </a:t>
            </a:r>
            <a:r>
              <a:rPr lang="en-US" dirty="0" err="1">
                <a:latin typeface="Helvetica" panose="020B0604020202020204" pitchFamily="34" charset="0"/>
                <a:cs typeface="Helvetica" panose="020B0604020202020204" pitchFamily="34" charset="0"/>
              </a:rPr>
              <a:t>descarga</a:t>
            </a:r>
            <a:r>
              <a:rPr lang="en-US" dirty="0">
                <a:latin typeface="Helvetica" panose="020B0604020202020204" pitchFamily="34" charset="0"/>
                <a:cs typeface="Helvetica" panose="020B0604020202020204" pitchFamily="34" charset="0"/>
              </a:rPr>
              <a:t> se </a:t>
            </a:r>
            <a:r>
              <a:rPr lang="en-US" dirty="0" err="1">
                <a:latin typeface="Helvetica" panose="020B0604020202020204" pitchFamily="34" charset="0"/>
                <a:cs typeface="Helvetica" panose="020B0604020202020204" pitchFamily="34" charset="0"/>
              </a:rPr>
              <a:t>encuentran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en</a:t>
            </a:r>
            <a:r>
              <a:rPr lang="en-US"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hlinkClick r:id="rId4"/>
              </a:rPr>
              <a:t>ni.com/</a:t>
            </a:r>
            <a:r>
              <a:rPr lang="en-US" dirty="0" err="1">
                <a:latin typeface="Helvetica" panose="020B0604020202020204" pitchFamily="34" charset="0"/>
                <a:cs typeface="Helvetica" panose="020B0604020202020204" pitchFamily="34" charset="0"/>
                <a:hlinkClick r:id="rId4"/>
              </a:rPr>
              <a:t>frc</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9937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latin typeface="Helvetica" panose="020B0604020202020204" pitchFamily="34" charset="0"/>
                <a:cs typeface="Helvetica" panose="020B0604020202020204" pitchFamily="34" charset="0"/>
              </a:rPr>
              <a:t>Primeros pasos en LabVIEW</a:t>
            </a:r>
          </a:p>
        </p:txBody>
      </p:sp>
      <p:sp>
        <p:nvSpPr>
          <p:cNvPr id="3" name="Subtítulo 2"/>
          <p:cNvSpPr>
            <a:spLocks noGrp="1"/>
          </p:cNvSpPr>
          <p:nvPr>
            <p:ph type="subTitle" idx="1"/>
          </p:nvPr>
        </p:nvSpPr>
        <p:spPr/>
        <p:txBody>
          <a:bodyPr/>
          <a:lstStyle/>
          <a:p>
            <a:r>
              <a:rPr lang="es-MX" dirty="0">
                <a:latin typeface="Helvetica" panose="020B0604020202020204" pitchFamily="34" charset="0"/>
              </a:rPr>
              <a:t>Aprendiendo a usar el software</a:t>
            </a:r>
          </a:p>
        </p:txBody>
      </p:sp>
    </p:spTree>
    <p:extLst>
      <p:ext uri="{BB962C8B-B14F-4D97-AF65-F5344CB8AC3E}">
        <p14:creationId xmlns:p14="http://schemas.microsoft.com/office/powerpoint/2010/main" val="1484084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a:t>Partes del Robot Main.vi</a:t>
            </a:r>
          </a:p>
        </p:txBody>
      </p:sp>
      <p:pic>
        <p:nvPicPr>
          <p:cNvPr id="5" name="Picture 1"/>
          <p:cNvPicPr>
            <a:picLocks noChangeAspect="1" noChangeArrowheads="1"/>
          </p:cNvPicPr>
          <p:nvPr/>
        </p:nvPicPr>
        <p:blipFill>
          <a:blip r:embed="rId3" cstate="print"/>
          <a:srcRect/>
          <a:stretch>
            <a:fillRect/>
          </a:stretch>
        </p:blipFill>
        <p:spPr bwMode="auto">
          <a:xfrm>
            <a:off x="631916" y="1828802"/>
            <a:ext cx="2438399" cy="2922156"/>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3400516" y="2057402"/>
            <a:ext cx="2895599" cy="3541058"/>
          </a:xfrm>
          <a:prstGeom prst="rect">
            <a:avLst/>
          </a:prstGeom>
          <a:noFill/>
          <a:ln w="9525">
            <a:noFill/>
            <a:miter lim="800000"/>
            <a:headEnd/>
            <a:tailEnd/>
          </a:ln>
        </p:spPr>
      </p:pic>
      <p:sp>
        <p:nvSpPr>
          <p:cNvPr id="7" name="Isosceles Triangle 12"/>
          <p:cNvSpPr/>
          <p:nvPr/>
        </p:nvSpPr>
        <p:spPr>
          <a:xfrm>
            <a:off x="784316" y="4572001"/>
            <a:ext cx="1447800" cy="609600"/>
          </a:xfrm>
          <a:prstGeom prst="triangle">
            <a:avLst>
              <a:gd name="adj" fmla="val 6444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8" name="Rectangle 13"/>
          <p:cNvSpPr/>
          <p:nvPr/>
        </p:nvSpPr>
        <p:spPr>
          <a:xfrm>
            <a:off x="784316" y="5181601"/>
            <a:ext cx="1447800" cy="660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Explorador</a:t>
            </a:r>
            <a:r>
              <a:rPr lang="en-US" sz="1400" dirty="0">
                <a:solidFill>
                  <a:prstClr val="black"/>
                </a:solidFill>
                <a:latin typeface="Helvetica" panose="020B0604020202020204" pitchFamily="34" charset="0"/>
                <a:cs typeface="Helvetica" panose="020B0604020202020204" pitchFamily="34" charset="0"/>
              </a:rPr>
              <a:t> de </a:t>
            </a:r>
            <a:r>
              <a:rPr lang="en-US" sz="1400" dirty="0" err="1">
                <a:solidFill>
                  <a:prstClr val="black"/>
                </a:solidFill>
                <a:latin typeface="Helvetica" panose="020B0604020202020204" pitchFamily="34" charset="0"/>
                <a:cs typeface="Helvetica" panose="020B0604020202020204" pitchFamily="34" charset="0"/>
              </a:rPr>
              <a:t>proyectos</a:t>
            </a:r>
            <a:r>
              <a:rPr lang="en-US" sz="1400" dirty="0">
                <a:solidFill>
                  <a:prstClr val="black"/>
                </a:solidFill>
                <a:latin typeface="Helvetica" panose="020B0604020202020204" pitchFamily="34" charset="0"/>
                <a:cs typeface="Helvetica" panose="020B0604020202020204" pitchFamily="34" charset="0"/>
              </a:rPr>
              <a:t> de LabVIEW</a:t>
            </a:r>
          </a:p>
        </p:txBody>
      </p:sp>
      <p:sp>
        <p:nvSpPr>
          <p:cNvPr id="9" name="Rectangle 14"/>
          <p:cNvSpPr/>
          <p:nvPr/>
        </p:nvSpPr>
        <p:spPr>
          <a:xfrm>
            <a:off x="4924516" y="1371601"/>
            <a:ext cx="19050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Helvetica" panose="020B0604020202020204" pitchFamily="34" charset="0"/>
                <a:cs typeface="Helvetica" panose="020B0604020202020204" pitchFamily="34" charset="0"/>
              </a:rPr>
              <a:t>Panel frontal</a:t>
            </a:r>
          </a:p>
          <a:p>
            <a:pPr algn="ctr"/>
            <a:r>
              <a:rPr lang="en-US" sz="1400" dirty="0">
                <a:latin typeface="Helvetica" panose="020B0604020202020204" pitchFamily="34" charset="0"/>
                <a:cs typeface="Helvetica" panose="020B0604020202020204" pitchFamily="34" charset="0"/>
              </a:rPr>
              <a:t>(</a:t>
            </a:r>
            <a:r>
              <a:rPr lang="en-US" sz="1400" dirty="0" err="1">
                <a:latin typeface="Helvetica" panose="020B0604020202020204" pitchFamily="34" charset="0"/>
                <a:cs typeface="Helvetica" panose="020B0604020202020204" pitchFamily="34" charset="0"/>
              </a:rPr>
              <a:t>interfaz</a:t>
            </a:r>
            <a:r>
              <a:rPr lang="en-US" sz="1400" dirty="0">
                <a:latin typeface="Helvetica" panose="020B0604020202020204" pitchFamily="34" charset="0"/>
                <a:cs typeface="Helvetica" panose="020B0604020202020204" pitchFamily="34" charset="0"/>
              </a:rPr>
              <a:t> de </a:t>
            </a:r>
            <a:r>
              <a:rPr lang="en-US" sz="1400" dirty="0" err="1">
                <a:latin typeface="Helvetica" panose="020B0604020202020204" pitchFamily="34" charset="0"/>
                <a:cs typeface="Helvetica" panose="020B0604020202020204" pitchFamily="34" charset="0"/>
              </a:rPr>
              <a:t>usuario</a:t>
            </a:r>
            <a:r>
              <a:rPr lang="en-US" sz="1400" dirty="0">
                <a:latin typeface="Helvetica" panose="020B0604020202020204" pitchFamily="34" charset="0"/>
                <a:cs typeface="Helvetica" panose="020B0604020202020204" pitchFamily="34" charset="0"/>
              </a:rPr>
              <a:t>)</a:t>
            </a:r>
          </a:p>
        </p:txBody>
      </p:sp>
      <p:sp>
        <p:nvSpPr>
          <p:cNvPr id="10" name="Isosceles Triangle 15"/>
          <p:cNvSpPr/>
          <p:nvPr/>
        </p:nvSpPr>
        <p:spPr>
          <a:xfrm rot="10800000">
            <a:off x="4924516" y="1828801"/>
            <a:ext cx="1905000" cy="381000"/>
          </a:xfrm>
          <a:prstGeom prst="triangle">
            <a:avLst>
              <a:gd name="adj" fmla="val 8450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1" name="Rectangle 16"/>
          <p:cNvSpPr/>
          <p:nvPr/>
        </p:nvSpPr>
        <p:spPr>
          <a:xfrm>
            <a:off x="9521916" y="1117601"/>
            <a:ext cx="19050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latin typeface="Helvetica" panose="020B0604020202020204" pitchFamily="34" charset="0"/>
                <a:cs typeface="Helvetica" panose="020B0604020202020204" pitchFamily="34" charset="0"/>
              </a:rPr>
              <a:t>Diagrama</a:t>
            </a:r>
            <a:r>
              <a:rPr lang="en-US" sz="1400" dirty="0">
                <a:latin typeface="Helvetica" panose="020B0604020202020204" pitchFamily="34" charset="0"/>
                <a:cs typeface="Helvetica" panose="020B0604020202020204" pitchFamily="34" charset="0"/>
              </a:rPr>
              <a:t> de </a:t>
            </a:r>
            <a:r>
              <a:rPr lang="en-US" sz="1400" dirty="0" err="1">
                <a:latin typeface="Helvetica" panose="020B0604020202020204" pitchFamily="34" charset="0"/>
                <a:cs typeface="Helvetica" panose="020B0604020202020204" pitchFamily="34" charset="0"/>
              </a:rPr>
              <a:t>bloques</a:t>
            </a:r>
            <a:endParaRPr lang="en-US" sz="1400" dirty="0">
              <a:latin typeface="Helvetica" panose="020B0604020202020204" pitchFamily="34" charset="0"/>
              <a:cs typeface="Helvetica" panose="020B0604020202020204" pitchFamily="34" charset="0"/>
            </a:endParaRPr>
          </a:p>
          <a:p>
            <a:pPr algn="ctr"/>
            <a:r>
              <a:rPr lang="en-US" sz="1400" dirty="0">
                <a:latin typeface="Helvetica" panose="020B0604020202020204" pitchFamily="34" charset="0"/>
                <a:cs typeface="Helvetica" panose="020B0604020202020204" pitchFamily="34" charset="0"/>
              </a:rPr>
              <a:t>(</a:t>
            </a:r>
            <a:r>
              <a:rPr lang="en-US" sz="1400" dirty="0" err="1">
                <a:latin typeface="Helvetica" panose="020B0604020202020204" pitchFamily="34" charset="0"/>
                <a:cs typeface="Helvetica" panose="020B0604020202020204" pitchFamily="34" charset="0"/>
              </a:rPr>
              <a:t>código</a:t>
            </a:r>
            <a:r>
              <a:rPr lang="en-US" sz="1400" dirty="0">
                <a:latin typeface="Helvetica" panose="020B0604020202020204" pitchFamily="34" charset="0"/>
                <a:cs typeface="Helvetica" panose="020B0604020202020204" pitchFamily="34" charset="0"/>
              </a:rPr>
              <a:t>)</a:t>
            </a:r>
          </a:p>
        </p:txBody>
      </p:sp>
      <p:pic>
        <p:nvPicPr>
          <p:cNvPr id="12" name="Picture 3"/>
          <p:cNvPicPr>
            <a:picLocks noChangeAspect="1" noChangeArrowheads="1"/>
          </p:cNvPicPr>
          <p:nvPr/>
        </p:nvPicPr>
        <p:blipFill>
          <a:blip r:embed="rId5" cstate="print"/>
          <a:srcRect/>
          <a:stretch>
            <a:fillRect/>
          </a:stretch>
        </p:blipFill>
        <p:spPr bwMode="auto">
          <a:xfrm>
            <a:off x="6550116" y="2108201"/>
            <a:ext cx="5181909" cy="3733800"/>
          </a:xfrm>
          <a:prstGeom prst="rect">
            <a:avLst/>
          </a:prstGeom>
          <a:noFill/>
          <a:ln w="9525">
            <a:noFill/>
            <a:miter lim="800000"/>
            <a:headEnd/>
            <a:tailEnd/>
          </a:ln>
        </p:spPr>
      </p:pic>
      <p:sp>
        <p:nvSpPr>
          <p:cNvPr id="13" name="Isosceles Triangle 17"/>
          <p:cNvSpPr/>
          <p:nvPr/>
        </p:nvSpPr>
        <p:spPr>
          <a:xfrm rot="10800000">
            <a:off x="9521916" y="1574801"/>
            <a:ext cx="1905000" cy="914400"/>
          </a:xfrm>
          <a:prstGeom prst="triangle">
            <a:avLst>
              <a:gd name="adj" fmla="val 5554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43660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a:t>El explorador de proyectos</a:t>
            </a:r>
          </a:p>
        </p:txBody>
      </p:sp>
      <p:pic>
        <p:nvPicPr>
          <p:cNvPr id="10" name="Picture 1"/>
          <p:cNvPicPr>
            <a:picLocks noChangeAspect="1" noChangeArrowheads="1"/>
          </p:cNvPicPr>
          <p:nvPr/>
        </p:nvPicPr>
        <p:blipFill>
          <a:blip r:embed="rId3" cstate="print"/>
          <a:srcRect/>
          <a:stretch>
            <a:fillRect/>
          </a:stretch>
        </p:blipFill>
        <p:spPr bwMode="auto">
          <a:xfrm>
            <a:off x="5802805" y="1809486"/>
            <a:ext cx="3552825" cy="4257675"/>
          </a:xfrm>
          <a:prstGeom prst="rect">
            <a:avLst/>
          </a:prstGeom>
          <a:noFill/>
          <a:ln w="9525">
            <a:noFill/>
            <a:miter lim="800000"/>
            <a:headEnd/>
            <a:tailEnd/>
          </a:ln>
        </p:spPr>
      </p:pic>
      <p:sp>
        <p:nvSpPr>
          <p:cNvPr id="11" name="Content Placeholder 2"/>
          <p:cNvSpPr>
            <a:spLocks noGrp="1"/>
          </p:cNvSpPr>
          <p:nvPr>
            <p:ph sz="half" idx="1"/>
          </p:nvPr>
        </p:nvSpPr>
        <p:spPr>
          <a:xfrm>
            <a:off x="631916" y="1556039"/>
            <a:ext cx="4876786" cy="4949008"/>
          </a:xfrm>
        </p:spPr>
        <p:txBody>
          <a:bodyPr>
            <a:normAutofit/>
          </a:bodyPr>
          <a:lstStyle/>
          <a:p>
            <a:pPr>
              <a:buNone/>
            </a:pPr>
            <a:r>
              <a:rPr lang="en-US" sz="2400" dirty="0">
                <a:latin typeface="Helvetica" panose="020B0604020202020204" pitchFamily="34" charset="0"/>
                <a:cs typeface="Helvetica" panose="020B0604020202020204" pitchFamily="34" charset="0"/>
              </a:rPr>
              <a:t>LabVIEW </a:t>
            </a:r>
            <a:r>
              <a:rPr lang="en-US" dirty="0">
                <a:latin typeface="Helvetica" panose="020B0604020202020204" pitchFamily="34" charset="0"/>
                <a:cs typeface="Helvetica" panose="020B0604020202020204" pitchFamily="34" charset="0"/>
              </a:rPr>
              <a:t>F</a:t>
            </a:r>
            <a:r>
              <a:rPr lang="en-US" sz="2400" dirty="0">
                <a:latin typeface="Helvetica" panose="020B0604020202020204" pitchFamily="34" charset="0"/>
                <a:cs typeface="Helvetica" panose="020B0604020202020204" pitchFamily="34" charset="0"/>
              </a:rPr>
              <a:t>ile Extensions</a:t>
            </a:r>
          </a:p>
          <a:p>
            <a:pPr lvl="1">
              <a:buNone/>
            </a:pPr>
            <a:r>
              <a:rPr lang="en-US" dirty="0">
                <a:latin typeface="Helvetica" panose="020B0604020202020204" pitchFamily="34" charset="0"/>
                <a:cs typeface="Helvetica" panose="020B0604020202020204" pitchFamily="34" charset="0"/>
              </a:rPr>
              <a:t>LabVIEW project—.lvproj</a:t>
            </a:r>
          </a:p>
          <a:p>
            <a:pPr lvl="1">
              <a:buNone/>
            </a:pPr>
            <a:r>
              <a:rPr lang="en-US" dirty="0">
                <a:latin typeface="Helvetica" panose="020B0604020202020204" pitchFamily="34" charset="0"/>
                <a:cs typeface="Helvetica" panose="020B0604020202020204" pitchFamily="34" charset="0"/>
              </a:rPr>
              <a:t>Virtual instrument (VI)—.vi</a:t>
            </a:r>
          </a:p>
          <a:p>
            <a:pPr lvl="1">
              <a:buNone/>
            </a:pPr>
            <a:r>
              <a:rPr lang="en-US" dirty="0">
                <a:latin typeface="Helvetica" panose="020B0604020202020204" pitchFamily="34" charset="0"/>
                <a:cs typeface="Helvetica" panose="020B0604020202020204" pitchFamily="34" charset="0"/>
              </a:rPr>
              <a:t>Custom control—.ctl</a:t>
            </a:r>
          </a:p>
        </p:txBody>
      </p:sp>
      <p:sp>
        <p:nvSpPr>
          <p:cNvPr id="12" name="Isosceles Triangle 6"/>
          <p:cNvSpPr/>
          <p:nvPr/>
        </p:nvSpPr>
        <p:spPr>
          <a:xfrm rot="5400000" flipV="1">
            <a:off x="7822105" y="1314186"/>
            <a:ext cx="457200" cy="2819400"/>
          </a:xfrm>
          <a:prstGeom prst="triangle">
            <a:avLst>
              <a:gd name="adj" fmla="val 3869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3" name="Rectangle 7"/>
          <p:cNvSpPr/>
          <p:nvPr/>
        </p:nvSpPr>
        <p:spPr>
          <a:xfrm>
            <a:off x="9460405" y="2495286"/>
            <a:ext cx="2063352"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Ubicación</a:t>
            </a:r>
            <a:r>
              <a:rPr lang="en-US" sz="1400" dirty="0">
                <a:solidFill>
                  <a:prstClr val="black"/>
                </a:solidFill>
                <a:latin typeface="Helvetica" panose="020B0604020202020204" pitchFamily="34" charset="0"/>
                <a:cs typeface="Helvetica" panose="020B0604020202020204" pitchFamily="34" charset="0"/>
              </a:rPr>
              <a:t> de </a:t>
            </a:r>
            <a:r>
              <a:rPr lang="en-US" sz="1400" dirty="0" err="1">
                <a:solidFill>
                  <a:prstClr val="black"/>
                </a:solidFill>
                <a:latin typeface="Helvetica" panose="020B0604020202020204" pitchFamily="34" charset="0"/>
                <a:cs typeface="Helvetica" panose="020B0604020202020204" pitchFamily="34" charset="0"/>
              </a:rPr>
              <a:t>los</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archivos</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en</a:t>
            </a:r>
            <a:r>
              <a:rPr lang="en-US" sz="1400" dirty="0">
                <a:solidFill>
                  <a:prstClr val="black"/>
                </a:solidFill>
                <a:latin typeface="Helvetica" panose="020B0604020202020204" pitchFamily="34" charset="0"/>
                <a:cs typeface="Helvetica" panose="020B0604020202020204" pitchFamily="34" charset="0"/>
              </a:rPr>
              <a:t> Windows</a:t>
            </a:r>
          </a:p>
        </p:txBody>
      </p:sp>
      <p:sp>
        <p:nvSpPr>
          <p:cNvPr id="14" name="Isosceles Triangle 8"/>
          <p:cNvSpPr/>
          <p:nvPr/>
        </p:nvSpPr>
        <p:spPr>
          <a:xfrm rot="14379654" flipV="1">
            <a:off x="4941631" y="2586113"/>
            <a:ext cx="542866" cy="2619844"/>
          </a:xfrm>
          <a:prstGeom prst="triangle">
            <a:avLst>
              <a:gd name="adj" fmla="val 3869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5" name="Rectangle 9"/>
          <p:cNvSpPr/>
          <p:nvPr/>
        </p:nvSpPr>
        <p:spPr>
          <a:xfrm>
            <a:off x="1665027" y="4219311"/>
            <a:ext cx="2585203" cy="555172"/>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Clck</a:t>
            </a:r>
            <a:r>
              <a:rPr lang="en-US" sz="1400" dirty="0">
                <a:solidFill>
                  <a:prstClr val="black"/>
                </a:solidFill>
                <a:latin typeface="Helvetica" panose="020B0604020202020204" pitchFamily="34" charset="0"/>
                <a:cs typeface="Helvetica" panose="020B0604020202020204" pitchFamily="34" charset="0"/>
              </a:rPr>
              <a:t> derecho para </a:t>
            </a:r>
            <a:r>
              <a:rPr lang="en-US" sz="1400" dirty="0" err="1">
                <a:solidFill>
                  <a:prstClr val="black"/>
                </a:solidFill>
                <a:latin typeface="Helvetica" panose="020B0604020202020204" pitchFamily="34" charset="0"/>
                <a:cs typeface="Helvetica" panose="020B0604020202020204" pitchFamily="34" charset="0"/>
              </a:rPr>
              <a:t>conectarse</a:t>
            </a:r>
            <a:r>
              <a:rPr lang="en-US" sz="1400" dirty="0">
                <a:solidFill>
                  <a:prstClr val="black"/>
                </a:solidFill>
                <a:latin typeface="Helvetica" panose="020B0604020202020204" pitchFamily="34" charset="0"/>
                <a:cs typeface="Helvetica" panose="020B0604020202020204" pitchFamily="34" charset="0"/>
              </a:rPr>
              <a:t> al </a:t>
            </a:r>
            <a:r>
              <a:rPr lang="en-US" sz="1400" dirty="0" err="1">
                <a:solidFill>
                  <a:prstClr val="black"/>
                </a:solidFill>
                <a:latin typeface="Helvetica" panose="020B0604020202020204" pitchFamily="34" charset="0"/>
                <a:cs typeface="Helvetica" panose="020B0604020202020204" pitchFamily="34" charset="0"/>
              </a:rPr>
              <a:t>dispositivo</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roboRIO</a:t>
            </a:r>
            <a:endParaRPr lang="en-US" sz="1400" dirty="0">
              <a:solidFill>
                <a:prstClr val="black"/>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98494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El panel frontal es la interfaz gráfica de entradas y salidas.</a:t>
            </a:r>
          </a:p>
        </p:txBody>
      </p:sp>
      <p:sp>
        <p:nvSpPr>
          <p:cNvPr id="4" name="Marcador de texto 3"/>
          <p:cNvSpPr>
            <a:spLocks noGrp="1"/>
          </p:cNvSpPr>
          <p:nvPr>
            <p:ph type="body" sz="quarter" idx="10"/>
          </p:nvPr>
        </p:nvSpPr>
        <p:spPr/>
        <p:txBody>
          <a:bodyPr/>
          <a:lstStyle/>
          <a:p>
            <a:r>
              <a:rPr lang="es-MX" dirty="0"/>
              <a:t>Partes de un VI: El panel frontal</a:t>
            </a:r>
          </a:p>
        </p:txBody>
      </p:sp>
      <p:pic>
        <p:nvPicPr>
          <p:cNvPr id="5" name="Picture 1"/>
          <p:cNvPicPr>
            <a:picLocks noChangeAspect="1" noChangeArrowheads="1"/>
          </p:cNvPicPr>
          <p:nvPr/>
        </p:nvPicPr>
        <p:blipFill>
          <a:blip r:embed="rId3" cstate="print"/>
          <a:srcRect/>
          <a:stretch>
            <a:fillRect/>
          </a:stretch>
        </p:blipFill>
        <p:spPr bwMode="auto">
          <a:xfrm>
            <a:off x="4610653" y="2457804"/>
            <a:ext cx="3589586" cy="4058040"/>
          </a:xfrm>
          <a:prstGeom prst="rect">
            <a:avLst/>
          </a:prstGeom>
          <a:noFill/>
          <a:ln w="9525">
            <a:noFill/>
            <a:miter lim="800000"/>
            <a:headEnd/>
            <a:tailEnd/>
          </a:ln>
        </p:spPr>
      </p:pic>
      <p:sp>
        <p:nvSpPr>
          <p:cNvPr id="6" name="Isosceles Triangle 7"/>
          <p:cNvSpPr/>
          <p:nvPr/>
        </p:nvSpPr>
        <p:spPr>
          <a:xfrm rot="5400000" flipV="1">
            <a:off x="7920566" y="3373490"/>
            <a:ext cx="226544" cy="1280895"/>
          </a:xfrm>
          <a:prstGeom prst="triangle">
            <a:avLst>
              <a:gd name="adj" fmla="val 64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7" name="Rectangle 8"/>
          <p:cNvSpPr/>
          <p:nvPr/>
        </p:nvSpPr>
        <p:spPr>
          <a:xfrm>
            <a:off x="8673343" y="3918448"/>
            <a:ext cx="1571955" cy="208762"/>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Indicador</a:t>
            </a:r>
            <a:r>
              <a:rPr lang="en-US" sz="1400" dirty="0">
                <a:solidFill>
                  <a:prstClr val="black"/>
                </a:solidFill>
                <a:latin typeface="Helvetica" panose="020B0604020202020204" pitchFamily="34" charset="0"/>
                <a:cs typeface="Helvetica" panose="020B0604020202020204" pitchFamily="34" charset="0"/>
              </a:rPr>
              <a:t> LED</a:t>
            </a:r>
          </a:p>
        </p:txBody>
      </p:sp>
      <p:sp>
        <p:nvSpPr>
          <p:cNvPr id="8" name="Isosceles Triangle 9"/>
          <p:cNvSpPr/>
          <p:nvPr/>
        </p:nvSpPr>
        <p:spPr>
          <a:xfrm rot="5400000">
            <a:off x="4148060" y="4742349"/>
            <a:ext cx="314880" cy="1051613"/>
          </a:xfrm>
          <a:prstGeom prst="triangle">
            <a:avLst>
              <a:gd name="adj" fmla="val 4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9" name="Rectangle 10"/>
          <p:cNvSpPr/>
          <p:nvPr/>
        </p:nvSpPr>
        <p:spPr>
          <a:xfrm>
            <a:off x="1371697" y="5110716"/>
            <a:ext cx="2414705" cy="314876"/>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Control </a:t>
            </a:r>
            <a:r>
              <a:rPr lang="en-US" sz="1400" dirty="0" err="1">
                <a:solidFill>
                  <a:prstClr val="black"/>
                </a:solidFill>
                <a:latin typeface="Helvetica" panose="020B0604020202020204" pitchFamily="34" charset="0"/>
                <a:cs typeface="Helvetica" panose="020B0604020202020204" pitchFamily="34" charset="0"/>
              </a:rPr>
              <a:t>booleano</a:t>
            </a:r>
            <a:r>
              <a:rPr lang="en-US" sz="1400" dirty="0">
                <a:solidFill>
                  <a:prstClr val="black"/>
                </a:solidFill>
                <a:latin typeface="Helvetica" panose="020B0604020202020204" pitchFamily="34" charset="0"/>
                <a:cs typeface="Helvetica" panose="020B0604020202020204" pitchFamily="34" charset="0"/>
              </a:rPr>
              <a:t> (on/off)</a:t>
            </a:r>
          </a:p>
        </p:txBody>
      </p:sp>
      <p:sp>
        <p:nvSpPr>
          <p:cNvPr id="10" name="Isosceles Triangle 11"/>
          <p:cNvSpPr/>
          <p:nvPr/>
        </p:nvSpPr>
        <p:spPr>
          <a:xfrm flipV="1">
            <a:off x="5300546" y="3622200"/>
            <a:ext cx="1714402" cy="278465"/>
          </a:xfrm>
          <a:prstGeom prst="triangle">
            <a:avLst>
              <a:gd name="adj" fmla="val 940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1" name="Rectangle 12"/>
          <p:cNvSpPr/>
          <p:nvPr/>
        </p:nvSpPr>
        <p:spPr>
          <a:xfrm>
            <a:off x="5300545" y="3435608"/>
            <a:ext cx="1714403" cy="188925"/>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Control </a:t>
            </a:r>
            <a:r>
              <a:rPr lang="en-US" sz="1400" dirty="0" err="1">
                <a:solidFill>
                  <a:prstClr val="black"/>
                </a:solidFill>
                <a:latin typeface="Helvetica" panose="020B0604020202020204" pitchFamily="34" charset="0"/>
                <a:cs typeface="Helvetica" panose="020B0604020202020204" pitchFamily="34" charset="0"/>
              </a:rPr>
              <a:t>numérico</a:t>
            </a:r>
            <a:endParaRPr lang="en-US" sz="1400" dirty="0">
              <a:solidFill>
                <a:prstClr val="black"/>
              </a:solidFill>
              <a:latin typeface="Helvetica" panose="020B0604020202020204" pitchFamily="34" charset="0"/>
              <a:cs typeface="Helvetica" panose="020B0604020202020204" pitchFamily="34" charset="0"/>
            </a:endParaRPr>
          </a:p>
        </p:txBody>
      </p:sp>
      <p:sp>
        <p:nvSpPr>
          <p:cNvPr id="12" name="Isosceles Triangle 13"/>
          <p:cNvSpPr/>
          <p:nvPr/>
        </p:nvSpPr>
        <p:spPr>
          <a:xfrm rot="5400000" flipV="1">
            <a:off x="8132646" y="4484909"/>
            <a:ext cx="228600" cy="503802"/>
          </a:xfrm>
          <a:prstGeom prst="triangle">
            <a:avLst>
              <a:gd name="adj" fmla="val 1269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3" name="Rectangle 14"/>
          <p:cNvSpPr/>
          <p:nvPr/>
        </p:nvSpPr>
        <p:spPr>
          <a:xfrm>
            <a:off x="8497154" y="4642348"/>
            <a:ext cx="2030576" cy="208762"/>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Control de </a:t>
            </a:r>
            <a:r>
              <a:rPr lang="en-US" sz="1400" dirty="0" err="1">
                <a:solidFill>
                  <a:prstClr val="black"/>
                </a:solidFill>
                <a:latin typeface="Helvetica" panose="020B0604020202020204" pitchFamily="34" charset="0"/>
                <a:cs typeface="Helvetica" panose="020B0604020202020204" pitchFamily="34" charset="0"/>
              </a:rPr>
              <a:t>deslizador</a:t>
            </a:r>
            <a:endParaRPr lang="en-US" sz="1400" dirty="0">
              <a:solidFill>
                <a:prstClr val="black"/>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32029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a:t>La paleta de controles</a:t>
            </a:r>
          </a:p>
        </p:txBody>
      </p:sp>
      <p:pic>
        <p:nvPicPr>
          <p:cNvPr id="24" name="Picture 1" descr="C:\Users\husmith\Documents\Hunter Drive\Competitions\FRC\Screenshots\Controls Pallette.png"/>
          <p:cNvPicPr>
            <a:picLocks noChangeAspect="1" noChangeArrowheads="1"/>
          </p:cNvPicPr>
          <p:nvPr/>
        </p:nvPicPr>
        <p:blipFill>
          <a:blip r:embed="rId3" cstate="print"/>
          <a:srcRect/>
          <a:stretch>
            <a:fillRect/>
          </a:stretch>
        </p:blipFill>
        <p:spPr bwMode="auto">
          <a:xfrm>
            <a:off x="7035800" y="1778000"/>
            <a:ext cx="2456264" cy="4572000"/>
          </a:xfrm>
          <a:prstGeom prst="rect">
            <a:avLst/>
          </a:prstGeom>
          <a:noFill/>
        </p:spPr>
      </p:pic>
      <p:sp>
        <p:nvSpPr>
          <p:cNvPr id="25" name="Isosceles Triangle 5"/>
          <p:cNvSpPr/>
          <p:nvPr/>
        </p:nvSpPr>
        <p:spPr>
          <a:xfrm rot="5400000">
            <a:off x="6807200" y="3149600"/>
            <a:ext cx="304800" cy="914400"/>
          </a:xfrm>
          <a:prstGeom prst="triangle">
            <a:avLst>
              <a:gd name="adj" fmla="val 709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26" name="Rectangle 6"/>
          <p:cNvSpPr/>
          <p:nvPr/>
        </p:nvSpPr>
        <p:spPr>
          <a:xfrm>
            <a:off x="4521200" y="3454400"/>
            <a:ext cx="19812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Abrir</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subpaletas</a:t>
            </a:r>
            <a:endParaRPr lang="en-US" sz="1400" dirty="0">
              <a:solidFill>
                <a:prstClr val="black"/>
              </a:solidFill>
              <a:latin typeface="Helvetica" panose="020B0604020202020204" pitchFamily="34" charset="0"/>
              <a:cs typeface="Helvetica" panose="020B0604020202020204" pitchFamily="34" charset="0"/>
            </a:endParaRPr>
          </a:p>
        </p:txBody>
      </p:sp>
      <p:sp>
        <p:nvSpPr>
          <p:cNvPr id="27" name="Isosceles Triangle 8"/>
          <p:cNvSpPr/>
          <p:nvPr/>
        </p:nvSpPr>
        <p:spPr>
          <a:xfrm rot="5400000">
            <a:off x="6711044" y="1634672"/>
            <a:ext cx="304800" cy="533400"/>
          </a:xfrm>
          <a:prstGeom prst="triangle">
            <a:avLst>
              <a:gd name="adj" fmla="val 39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28" name="Rectangle 9"/>
          <p:cNvSpPr/>
          <p:nvPr/>
        </p:nvSpPr>
        <p:spPr>
          <a:xfrm>
            <a:off x="4156363" y="1748972"/>
            <a:ext cx="2440381"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Fijar</a:t>
            </a:r>
            <a:r>
              <a:rPr lang="en-US" sz="1400" dirty="0">
                <a:solidFill>
                  <a:prstClr val="black"/>
                </a:solidFill>
                <a:latin typeface="Helvetica" panose="020B0604020202020204" pitchFamily="34" charset="0"/>
                <a:cs typeface="Helvetica" panose="020B0604020202020204" pitchFamily="34" charset="0"/>
              </a:rPr>
              <a:t> para </a:t>
            </a:r>
            <a:r>
              <a:rPr lang="en-US" sz="1400" dirty="0" err="1">
                <a:solidFill>
                  <a:prstClr val="black"/>
                </a:solidFill>
                <a:latin typeface="Helvetica" panose="020B0604020202020204" pitchFamily="34" charset="0"/>
                <a:cs typeface="Helvetica" panose="020B0604020202020204" pitchFamily="34" charset="0"/>
              </a:rPr>
              <a:t>mantener</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abierto</a:t>
            </a:r>
            <a:endParaRPr lang="en-US" sz="1400" dirty="0">
              <a:solidFill>
                <a:prstClr val="black"/>
              </a:solidFill>
              <a:latin typeface="Helvetica" panose="020B0604020202020204" pitchFamily="34" charset="0"/>
              <a:cs typeface="Helvetica" panose="020B0604020202020204" pitchFamily="34" charset="0"/>
            </a:endParaRPr>
          </a:p>
        </p:txBody>
      </p:sp>
      <p:sp>
        <p:nvSpPr>
          <p:cNvPr id="29" name="Rectangle 14"/>
          <p:cNvSpPr/>
          <p:nvPr/>
        </p:nvSpPr>
        <p:spPr>
          <a:xfrm>
            <a:off x="520980" y="1686825"/>
            <a:ext cx="3466820" cy="1938992"/>
          </a:xfrm>
          <a:prstGeom prst="rect">
            <a:avLst/>
          </a:prstGeom>
        </p:spPr>
        <p:txBody>
          <a:bodyPr wrap="square">
            <a:spAutoFit/>
          </a:bodyPr>
          <a:lstStyle/>
          <a:p>
            <a:r>
              <a:rPr lang="en-US" sz="2400" dirty="0">
                <a:solidFill>
                  <a:schemeClr val="tx1">
                    <a:lumMod val="75000"/>
                    <a:lumOff val="25000"/>
                  </a:schemeClr>
                </a:solidFill>
                <a:latin typeface="Helvetica" panose="020B0604020202020204" pitchFamily="34" charset="0"/>
                <a:cs typeface="Helvetica" panose="020B0604020202020204" pitchFamily="34" charset="0"/>
              </a:rPr>
              <a:t>Click derecho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en</a:t>
            </a:r>
            <a:r>
              <a:rPr lang="en-US" sz="2400" dirty="0">
                <a:solidFill>
                  <a:schemeClr val="tx1">
                    <a:lumMod val="75000"/>
                    <a:lumOff val="25000"/>
                  </a:schemeClr>
                </a:solidFill>
                <a:latin typeface="Helvetica" panose="020B0604020202020204" pitchFamily="34" charset="0"/>
                <a:cs typeface="Helvetica" panose="020B0604020202020204" pitchFamily="34" charset="0"/>
              </a:rPr>
              <a:t> el </a:t>
            </a:r>
            <a:r>
              <a:rPr lang="en-US" sz="2400" b="1" dirty="0">
                <a:solidFill>
                  <a:schemeClr val="tx1">
                    <a:lumMod val="75000"/>
                    <a:lumOff val="25000"/>
                  </a:schemeClr>
                </a:solidFill>
                <a:latin typeface="Helvetica" panose="020B0604020202020204" pitchFamily="34" charset="0"/>
                <a:cs typeface="Helvetica" panose="020B0604020202020204" pitchFamily="34" charset="0"/>
              </a:rPr>
              <a:t>panel frontal </a:t>
            </a:r>
            <a:r>
              <a:rPr lang="en-US" sz="2400" dirty="0">
                <a:solidFill>
                  <a:schemeClr val="tx1">
                    <a:lumMod val="75000"/>
                    <a:lumOff val="25000"/>
                  </a:schemeClr>
                </a:solidFill>
                <a:latin typeface="Helvetica" panose="020B0604020202020204" pitchFamily="34" charset="0"/>
                <a:cs typeface="Helvetica" panose="020B0604020202020204" pitchFamily="34" charset="0"/>
              </a:rPr>
              <a:t>(no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en</a:t>
            </a:r>
            <a:r>
              <a:rPr lang="en-US" sz="2400" dirty="0">
                <a:solidFill>
                  <a:schemeClr val="tx1">
                    <a:lumMod val="75000"/>
                    <a:lumOff val="25000"/>
                  </a:schemeClr>
                </a:solidFill>
                <a:latin typeface="Helvetica" panose="020B0604020202020204" pitchFamily="34" charset="0"/>
                <a:cs typeface="Helvetica" panose="020B0604020202020204" pitchFamily="34" charset="0"/>
              </a:rPr>
              <a:t> el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diagrama</a:t>
            </a:r>
            <a:r>
              <a:rPr lang="en-US" sz="2400" dirty="0">
                <a:solidFill>
                  <a:schemeClr val="tx1">
                    <a:lumMod val="75000"/>
                    <a:lumOff val="25000"/>
                  </a:schemeClr>
                </a:solidFill>
                <a:latin typeface="Helvetica" panose="020B0604020202020204" pitchFamily="34" charset="0"/>
                <a:cs typeface="Helvetica" panose="020B0604020202020204" pitchFamily="34" charset="0"/>
              </a:rPr>
              <a:t> de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bloques</a:t>
            </a:r>
            <a:r>
              <a:rPr lang="en-US" sz="2400" dirty="0">
                <a:solidFill>
                  <a:schemeClr val="tx1">
                    <a:lumMod val="75000"/>
                    <a:lumOff val="25000"/>
                  </a:schemeClr>
                </a:solidFill>
                <a:latin typeface="Helvetica" panose="020B0604020202020204" pitchFamily="34" charset="0"/>
                <a:cs typeface="Helvetica" panose="020B0604020202020204" pitchFamily="34" charset="0"/>
              </a:rPr>
              <a:t>) para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abrir</a:t>
            </a:r>
            <a:r>
              <a:rPr lang="en-US" sz="2400" dirty="0">
                <a:solidFill>
                  <a:schemeClr val="tx1">
                    <a:lumMod val="75000"/>
                    <a:lumOff val="25000"/>
                  </a:schemeClr>
                </a:solidFill>
                <a:latin typeface="Helvetica" panose="020B0604020202020204" pitchFamily="34" charset="0"/>
                <a:cs typeface="Helvetica" panose="020B0604020202020204" pitchFamily="34" charset="0"/>
              </a:rPr>
              <a:t> la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paleta</a:t>
            </a:r>
            <a:r>
              <a:rPr lang="en-US" sz="2400" dirty="0">
                <a:solidFill>
                  <a:schemeClr val="tx1">
                    <a:lumMod val="75000"/>
                    <a:lumOff val="25000"/>
                  </a:schemeClr>
                </a:solidFill>
                <a:latin typeface="Helvetica" panose="020B0604020202020204" pitchFamily="34" charset="0"/>
                <a:cs typeface="Helvetica" panose="020B0604020202020204" pitchFamily="34" charset="0"/>
              </a:rPr>
              <a:t> de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controles</a:t>
            </a:r>
            <a:endParaRPr 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30" name="Isosceles Triangle 15"/>
          <p:cNvSpPr/>
          <p:nvPr/>
        </p:nvSpPr>
        <p:spPr>
          <a:xfrm flipV="1">
            <a:off x="8178800" y="1473200"/>
            <a:ext cx="1981200" cy="381000"/>
          </a:xfrm>
          <a:prstGeom prst="triangle">
            <a:avLst>
              <a:gd name="adj" fmla="val 5298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31" name="Rectangle 16"/>
          <p:cNvSpPr/>
          <p:nvPr/>
        </p:nvSpPr>
        <p:spPr>
          <a:xfrm>
            <a:off x="8178800" y="1168400"/>
            <a:ext cx="19812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Buscar</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controles</a:t>
            </a:r>
            <a:endParaRPr lang="en-US" sz="1400" dirty="0">
              <a:solidFill>
                <a:prstClr val="black"/>
              </a:solidFill>
              <a:latin typeface="Helvetica" panose="020B0604020202020204" pitchFamily="34" charset="0"/>
              <a:cs typeface="Helvetica" panose="020B0604020202020204" pitchFamily="34" charset="0"/>
            </a:endParaRPr>
          </a:p>
        </p:txBody>
      </p:sp>
      <p:pic>
        <p:nvPicPr>
          <p:cNvPr id="32" name="Picture 3" descr="C:\Users\husmith\Documents\Hunter Drive\Graphics\LabVIEW Screenshots\Silver Controls.png"/>
          <p:cNvPicPr>
            <a:picLocks noChangeAspect="1" noChangeArrowheads="1"/>
          </p:cNvPicPr>
          <p:nvPr/>
        </p:nvPicPr>
        <p:blipFill>
          <a:blip r:embed="rId4" cstate="print"/>
          <a:srcRect/>
          <a:stretch>
            <a:fillRect/>
          </a:stretch>
        </p:blipFill>
        <p:spPr bwMode="auto">
          <a:xfrm>
            <a:off x="4521200" y="4368800"/>
            <a:ext cx="2304288" cy="1450848"/>
          </a:xfrm>
          <a:prstGeom prst="rect">
            <a:avLst/>
          </a:prstGeom>
          <a:noFill/>
        </p:spPr>
      </p:pic>
      <p:pic>
        <p:nvPicPr>
          <p:cNvPr id="33" name="Picture 4" descr="C:\Users\husmith\Documents\Hunter Drive\Graphics\LabVIEW Screenshots\Modern Controls.png"/>
          <p:cNvPicPr>
            <a:picLocks noChangeAspect="1" noChangeArrowheads="1"/>
          </p:cNvPicPr>
          <p:nvPr/>
        </p:nvPicPr>
        <p:blipFill>
          <a:blip r:embed="rId5" cstate="print"/>
          <a:srcRect/>
          <a:stretch>
            <a:fillRect/>
          </a:stretch>
        </p:blipFill>
        <p:spPr bwMode="auto">
          <a:xfrm>
            <a:off x="1625600" y="4368800"/>
            <a:ext cx="2530763" cy="1422400"/>
          </a:xfrm>
          <a:prstGeom prst="rect">
            <a:avLst/>
          </a:prstGeom>
          <a:noFill/>
        </p:spPr>
      </p:pic>
    </p:spTree>
    <p:extLst>
      <p:ext uri="{BB962C8B-B14F-4D97-AF65-F5344CB8AC3E}">
        <p14:creationId xmlns:p14="http://schemas.microsoft.com/office/powerpoint/2010/main" val="3624005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El diagrama de bloques es el código de cada VI. En LabVIEW, los bloques gráficos son conectados con cables para controlar la ejecución.</a:t>
            </a:r>
          </a:p>
        </p:txBody>
      </p:sp>
      <p:sp>
        <p:nvSpPr>
          <p:cNvPr id="4" name="Marcador de texto 3"/>
          <p:cNvSpPr>
            <a:spLocks noGrp="1"/>
          </p:cNvSpPr>
          <p:nvPr>
            <p:ph type="body" sz="quarter" idx="10"/>
          </p:nvPr>
        </p:nvSpPr>
        <p:spPr/>
        <p:txBody>
          <a:bodyPr/>
          <a:lstStyle/>
          <a:p>
            <a:r>
              <a:rPr lang="es-MX" dirty="0"/>
              <a:t>El diagrama de bloques</a:t>
            </a:r>
          </a:p>
        </p:txBody>
      </p:sp>
      <p:pic>
        <p:nvPicPr>
          <p:cNvPr id="5" name="Picture 1"/>
          <p:cNvPicPr>
            <a:picLocks noChangeAspect="1" noChangeArrowheads="1"/>
          </p:cNvPicPr>
          <p:nvPr/>
        </p:nvPicPr>
        <p:blipFill>
          <a:blip r:embed="rId3" cstate="print"/>
          <a:srcRect/>
          <a:stretch>
            <a:fillRect/>
          </a:stretch>
        </p:blipFill>
        <p:spPr bwMode="auto">
          <a:xfrm>
            <a:off x="3462668" y="2664079"/>
            <a:ext cx="5092962" cy="3931227"/>
          </a:xfrm>
          <a:prstGeom prst="rect">
            <a:avLst/>
          </a:prstGeom>
          <a:noFill/>
          <a:ln w="9525">
            <a:noFill/>
            <a:miter lim="800000"/>
            <a:headEnd/>
            <a:tailEnd/>
          </a:ln>
        </p:spPr>
      </p:pic>
      <p:sp>
        <p:nvSpPr>
          <p:cNvPr id="6" name="Isosceles Triangle 5"/>
          <p:cNvSpPr/>
          <p:nvPr/>
        </p:nvSpPr>
        <p:spPr>
          <a:xfrm rot="5400000">
            <a:off x="5532120" y="5974407"/>
            <a:ext cx="304800" cy="484909"/>
          </a:xfrm>
          <a:prstGeom prst="triangle">
            <a:avLst>
              <a:gd name="adj" fmla="val 39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7" name="Rectangle 6"/>
          <p:cNvSpPr/>
          <p:nvPr/>
        </p:nvSpPr>
        <p:spPr>
          <a:xfrm>
            <a:off x="4391964" y="6078316"/>
            <a:ext cx="1066800" cy="277091"/>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Función</a:t>
            </a:r>
            <a:endParaRPr lang="en-US" sz="1400" dirty="0">
              <a:solidFill>
                <a:prstClr val="black"/>
              </a:solidFill>
              <a:latin typeface="Helvetica" panose="020B0604020202020204" pitchFamily="34" charset="0"/>
              <a:cs typeface="Helvetica" panose="020B0604020202020204" pitchFamily="34" charset="0"/>
            </a:endParaRPr>
          </a:p>
        </p:txBody>
      </p:sp>
      <p:sp>
        <p:nvSpPr>
          <p:cNvPr id="8" name="Isosceles Triangle 8"/>
          <p:cNvSpPr/>
          <p:nvPr/>
        </p:nvSpPr>
        <p:spPr>
          <a:xfrm rot="5400000" flipV="1">
            <a:off x="8556534" y="2995804"/>
            <a:ext cx="199572" cy="623455"/>
          </a:xfrm>
          <a:prstGeom prst="triangle">
            <a:avLst>
              <a:gd name="adj" fmla="val 8143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9" name="Rectangle 9"/>
          <p:cNvSpPr/>
          <p:nvPr/>
        </p:nvSpPr>
        <p:spPr>
          <a:xfrm>
            <a:off x="8971924" y="3216817"/>
            <a:ext cx="762000" cy="181429"/>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Ciclo</a:t>
            </a:r>
            <a:endParaRPr lang="en-US" sz="1400" dirty="0">
              <a:solidFill>
                <a:prstClr val="black"/>
              </a:solidFill>
              <a:latin typeface="Helvetica" panose="020B0604020202020204" pitchFamily="34" charset="0"/>
              <a:cs typeface="Helvetica" panose="020B0604020202020204" pitchFamily="34" charset="0"/>
            </a:endParaRPr>
          </a:p>
        </p:txBody>
      </p:sp>
      <p:sp>
        <p:nvSpPr>
          <p:cNvPr id="10" name="Isosceles Triangle 10"/>
          <p:cNvSpPr/>
          <p:nvPr/>
        </p:nvSpPr>
        <p:spPr>
          <a:xfrm flipV="1">
            <a:off x="4476466" y="3743867"/>
            <a:ext cx="1710974" cy="419100"/>
          </a:xfrm>
          <a:prstGeom prst="triangle">
            <a:avLst>
              <a:gd name="adj" fmla="val 9247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1" name="Rectangle 11"/>
          <p:cNvSpPr/>
          <p:nvPr/>
        </p:nvSpPr>
        <p:spPr>
          <a:xfrm>
            <a:off x="4476466" y="3399235"/>
            <a:ext cx="1710974" cy="346364"/>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Terminal</a:t>
            </a:r>
          </a:p>
          <a:p>
            <a:pPr lvl="0" algn="ctr"/>
            <a:r>
              <a:rPr lang="en-US" sz="1000" dirty="0">
                <a:solidFill>
                  <a:prstClr val="black"/>
                </a:solidFill>
                <a:latin typeface="Helvetica" panose="020B0604020202020204" pitchFamily="34" charset="0"/>
                <a:cs typeface="Helvetica" panose="020B0604020202020204" pitchFamily="34" charset="0"/>
              </a:rPr>
              <a:t>(</a:t>
            </a:r>
            <a:r>
              <a:rPr lang="en-US" sz="1000" dirty="0" err="1">
                <a:solidFill>
                  <a:prstClr val="black"/>
                </a:solidFill>
                <a:latin typeface="Helvetica" panose="020B0604020202020204" pitchFamily="34" charset="0"/>
                <a:cs typeface="Helvetica" panose="020B0604020202020204" pitchFamily="34" charset="0"/>
              </a:rPr>
              <a:t>objetos</a:t>
            </a:r>
            <a:r>
              <a:rPr lang="en-US" sz="1000" dirty="0">
                <a:solidFill>
                  <a:prstClr val="black"/>
                </a:solidFill>
                <a:latin typeface="Helvetica" panose="020B0604020202020204" pitchFamily="34" charset="0"/>
                <a:cs typeface="Helvetica" panose="020B0604020202020204" pitchFamily="34" charset="0"/>
              </a:rPr>
              <a:t> del panel frontal)</a:t>
            </a:r>
          </a:p>
        </p:txBody>
      </p:sp>
    </p:spTree>
    <p:extLst>
      <p:ext uri="{BB962C8B-B14F-4D97-AF65-F5344CB8AC3E}">
        <p14:creationId xmlns:p14="http://schemas.microsoft.com/office/powerpoint/2010/main" val="227873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1916" y="239199"/>
            <a:ext cx="10893337" cy="697255"/>
          </a:xfrm>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a:t>La paleta de funciones</a:t>
            </a:r>
          </a:p>
        </p:txBody>
      </p:sp>
      <p:pic>
        <p:nvPicPr>
          <p:cNvPr id="6" name="Picture 3" descr="C:\Users\husmith\Documents\Hunter Drive\Competitions\FRC\Screenshots\Functions Palette- WPI.png"/>
          <p:cNvPicPr>
            <a:picLocks noChangeAspect="1" noChangeArrowheads="1"/>
          </p:cNvPicPr>
          <p:nvPr/>
        </p:nvPicPr>
        <p:blipFill>
          <a:blip r:embed="rId3" cstate="print"/>
          <a:srcRect/>
          <a:stretch>
            <a:fillRect/>
          </a:stretch>
        </p:blipFill>
        <p:spPr bwMode="auto">
          <a:xfrm>
            <a:off x="609600" y="1473200"/>
            <a:ext cx="5281315" cy="5095875"/>
          </a:xfrm>
          <a:prstGeom prst="rect">
            <a:avLst/>
          </a:prstGeom>
          <a:noFill/>
        </p:spPr>
      </p:pic>
      <p:sp>
        <p:nvSpPr>
          <p:cNvPr id="7" name="Isosceles Triangle 11"/>
          <p:cNvSpPr/>
          <p:nvPr/>
        </p:nvSpPr>
        <p:spPr>
          <a:xfrm rot="5400000" flipV="1">
            <a:off x="2828922" y="1287463"/>
            <a:ext cx="304800" cy="685800"/>
          </a:xfrm>
          <a:prstGeom prst="triangle">
            <a:avLst>
              <a:gd name="adj" fmla="val 14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8" name="Rectangle 12"/>
          <p:cNvSpPr/>
          <p:nvPr/>
        </p:nvSpPr>
        <p:spPr>
          <a:xfrm>
            <a:off x="3324222" y="1477963"/>
            <a:ext cx="2586366"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Buscar</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funciones</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por</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nombre</a:t>
            </a:r>
            <a:endParaRPr lang="en-US" sz="1400" dirty="0">
              <a:solidFill>
                <a:prstClr val="black"/>
              </a:solidFill>
              <a:latin typeface="Helvetica" panose="020B0604020202020204" pitchFamily="34" charset="0"/>
              <a:cs typeface="Helvetica" panose="020B0604020202020204" pitchFamily="34" charset="0"/>
            </a:endParaRPr>
          </a:p>
        </p:txBody>
      </p:sp>
      <p:sp>
        <p:nvSpPr>
          <p:cNvPr id="5" name="Rectangle 6"/>
          <p:cNvSpPr/>
          <p:nvPr/>
        </p:nvSpPr>
        <p:spPr>
          <a:xfrm>
            <a:off x="3200400" y="2159000"/>
            <a:ext cx="8508380" cy="3785652"/>
          </a:xfrm>
          <a:prstGeom prst="rect">
            <a:avLst/>
          </a:prstGeom>
        </p:spPr>
        <p:txBody>
          <a:bodyPr wrap="square">
            <a:spAutoFit/>
          </a:bodyPr>
          <a:lstStyle/>
          <a:p>
            <a:pPr>
              <a:buFont typeface="Arial" pitchFamily="34" charset="0"/>
              <a:buChar char="•"/>
            </a:pPr>
            <a:r>
              <a:rPr lang="en-US" sz="2400" dirty="0">
                <a:solidFill>
                  <a:schemeClr val="tx1">
                    <a:lumMod val="75000"/>
                    <a:lumOff val="25000"/>
                  </a:schemeClr>
                </a:solidFill>
                <a:latin typeface="Helvetica" panose="020B0604020202020204" pitchFamily="34" charset="0"/>
                <a:cs typeface="Helvetica" panose="020B0604020202020204" pitchFamily="34" charset="0"/>
              </a:rPr>
              <a:t>Click derecho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en</a:t>
            </a:r>
            <a:r>
              <a:rPr lang="en-US" sz="2400" dirty="0">
                <a:solidFill>
                  <a:schemeClr val="tx1">
                    <a:lumMod val="75000"/>
                    <a:lumOff val="25000"/>
                  </a:schemeClr>
                </a:solidFill>
                <a:latin typeface="Helvetica" panose="020B0604020202020204" pitchFamily="34" charset="0"/>
                <a:cs typeface="Helvetica" panose="020B0604020202020204" pitchFamily="34" charset="0"/>
              </a:rPr>
              <a:t> el </a:t>
            </a:r>
            <a:r>
              <a:rPr lang="en-US" sz="2400" b="1" dirty="0" err="1">
                <a:solidFill>
                  <a:schemeClr val="tx1">
                    <a:lumMod val="75000"/>
                    <a:lumOff val="25000"/>
                  </a:schemeClr>
                </a:solidFill>
                <a:latin typeface="Helvetica" panose="020B0604020202020204" pitchFamily="34" charset="0"/>
                <a:cs typeface="Helvetica" panose="020B0604020202020204" pitchFamily="34" charset="0"/>
              </a:rPr>
              <a:t>diagrama</a:t>
            </a:r>
            <a:r>
              <a:rPr lang="en-US" sz="2400" b="1" dirty="0">
                <a:solidFill>
                  <a:schemeClr val="tx1">
                    <a:lumMod val="75000"/>
                    <a:lumOff val="25000"/>
                  </a:schemeClr>
                </a:solidFill>
                <a:latin typeface="Helvetica" panose="020B0604020202020204" pitchFamily="34" charset="0"/>
                <a:cs typeface="Helvetica" panose="020B0604020202020204" pitchFamily="34" charset="0"/>
              </a:rPr>
              <a:t> de </a:t>
            </a:r>
            <a:r>
              <a:rPr lang="en-US" sz="2400" b="1" dirty="0" err="1">
                <a:solidFill>
                  <a:schemeClr val="tx1">
                    <a:lumMod val="75000"/>
                    <a:lumOff val="25000"/>
                  </a:schemeClr>
                </a:solidFill>
                <a:latin typeface="Helvetica" panose="020B0604020202020204" pitchFamily="34" charset="0"/>
                <a:cs typeface="Helvetica" panose="020B0604020202020204" pitchFamily="34" charset="0"/>
              </a:rPr>
              <a:t>bloques</a:t>
            </a:r>
            <a:r>
              <a:rPr lang="en-US" sz="2400" b="1" dirty="0">
                <a:solidFill>
                  <a:schemeClr val="tx1">
                    <a:lumMod val="75000"/>
                    <a:lumOff val="25000"/>
                  </a:schemeClr>
                </a:solidFill>
                <a:latin typeface="Helvetica" panose="020B0604020202020204" pitchFamily="34" charset="0"/>
                <a:cs typeface="Helvetica" panose="020B0604020202020204" pitchFamily="34" charset="0"/>
              </a:rPr>
              <a:t> </a:t>
            </a:r>
            <a:r>
              <a:rPr lang="en-US" sz="2400" dirty="0">
                <a:solidFill>
                  <a:schemeClr val="tx1">
                    <a:lumMod val="75000"/>
                    <a:lumOff val="25000"/>
                  </a:schemeClr>
                </a:solidFill>
                <a:latin typeface="Helvetica" panose="020B0604020202020204" pitchFamily="34" charset="0"/>
                <a:cs typeface="Helvetica" panose="020B0604020202020204" pitchFamily="34" charset="0"/>
              </a:rPr>
              <a:t>(no el panel frontal) para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abrir</a:t>
            </a:r>
            <a:r>
              <a:rPr lang="en-US" sz="2400" dirty="0">
                <a:solidFill>
                  <a:schemeClr val="tx1">
                    <a:lumMod val="75000"/>
                    <a:lumOff val="25000"/>
                  </a:schemeClr>
                </a:solidFill>
                <a:latin typeface="Helvetica" panose="020B0604020202020204" pitchFamily="34" charset="0"/>
                <a:cs typeface="Helvetica" panose="020B0604020202020204" pitchFamily="34" charset="0"/>
              </a:rPr>
              <a:t> la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paleta</a:t>
            </a:r>
            <a:r>
              <a:rPr lang="en-US" sz="2400" dirty="0">
                <a:solidFill>
                  <a:schemeClr val="tx1">
                    <a:lumMod val="75000"/>
                    <a:lumOff val="25000"/>
                  </a:schemeClr>
                </a:solidFill>
                <a:latin typeface="Helvetica" panose="020B0604020202020204" pitchFamily="34" charset="0"/>
                <a:cs typeface="Helvetica" panose="020B0604020202020204" pitchFamily="34" charset="0"/>
              </a:rPr>
              <a:t> de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funciones</a:t>
            </a:r>
            <a:endParaRPr lang="en-US" sz="2400" dirty="0">
              <a:solidFill>
                <a:schemeClr val="tx1">
                  <a:lumMod val="75000"/>
                  <a:lumOff val="25000"/>
                </a:schemeClr>
              </a:solidFill>
              <a:latin typeface="Helvetica" panose="020B0604020202020204" pitchFamily="34" charset="0"/>
              <a:cs typeface="Helvetica" panose="020B0604020202020204" pitchFamily="34" charset="0"/>
            </a:endParaRPr>
          </a:p>
          <a:p>
            <a:pPr>
              <a:buFont typeface="Arial" pitchFamily="34" charset="0"/>
              <a:buChar char="•"/>
            </a:pPr>
            <a:endParaRPr lang="en-US" sz="2400" dirty="0">
              <a:solidFill>
                <a:schemeClr val="tx1">
                  <a:lumMod val="75000"/>
                  <a:lumOff val="25000"/>
                </a:schemeClr>
              </a:solidFill>
              <a:latin typeface="Helvetica" panose="020B0604020202020204" pitchFamily="34" charset="0"/>
              <a:cs typeface="Helvetica" panose="020B0604020202020204" pitchFamily="34" charset="0"/>
            </a:endParaRPr>
          </a:p>
          <a:p>
            <a:pPr>
              <a:buFont typeface="Arial" pitchFamily="34" charset="0"/>
              <a:buChar char="•"/>
            </a:pPr>
            <a:r>
              <a:rPr lang="en-US" sz="2400" dirty="0" err="1">
                <a:solidFill>
                  <a:schemeClr val="tx1">
                    <a:lumMod val="75000"/>
                    <a:lumOff val="25000"/>
                  </a:schemeClr>
                </a:solidFill>
                <a:latin typeface="Helvetica" panose="020B0604020202020204" pitchFamily="34" charset="0"/>
                <a:cs typeface="Helvetica" panose="020B0604020202020204" pitchFamily="34" charset="0"/>
              </a:rPr>
              <a:t>Contiene</a:t>
            </a:r>
            <a:r>
              <a:rPr lang="en-US" sz="2400" dirty="0">
                <a:solidFill>
                  <a:schemeClr val="tx1">
                    <a:lumMod val="75000"/>
                    <a:lumOff val="25000"/>
                  </a:schemeClr>
                </a:solidFill>
                <a:latin typeface="Helvetica" panose="020B0604020202020204" pitchFamily="34" charset="0"/>
                <a:cs typeface="Helvetica" panose="020B0604020202020204" pitchFamily="34" charset="0"/>
              </a:rPr>
              <a:t> a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los</a:t>
            </a:r>
            <a:r>
              <a:rPr lang="en-US" sz="2400" dirty="0">
                <a:solidFill>
                  <a:schemeClr val="tx1">
                    <a:lumMod val="75000"/>
                    <a:lumOff val="25000"/>
                  </a:schemeClr>
                </a:solidFill>
                <a:latin typeface="Helvetica" panose="020B0604020202020204" pitchFamily="34" charset="0"/>
                <a:cs typeface="Helvetica" panose="020B0604020202020204" pitchFamily="34" charset="0"/>
              </a:rPr>
              <a:t> VIs,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funciones</a:t>
            </a:r>
            <a:r>
              <a:rPr lang="en-US" sz="2400" dirty="0">
                <a:solidFill>
                  <a:schemeClr val="tx1">
                    <a:lumMod val="75000"/>
                    <a:lumOff val="25000"/>
                  </a:schemeClr>
                </a:solidFill>
                <a:latin typeface="Helvetica" panose="020B0604020202020204" pitchFamily="34" charset="0"/>
                <a:cs typeface="Helvetica" panose="020B0604020202020204" pitchFamily="34" charset="0"/>
              </a:rPr>
              <a:t> y constants que se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pueden</a:t>
            </a:r>
            <a:r>
              <a:rPr lang="en-US" sz="2400" dirty="0">
                <a:solidFill>
                  <a:schemeClr val="tx1">
                    <a:lumMod val="75000"/>
                    <a:lumOff val="25000"/>
                  </a:schemeClr>
                </a:solidFill>
                <a:latin typeface="Helvetica" panose="020B0604020202020204" pitchFamily="34" charset="0"/>
                <a:cs typeface="Helvetica" panose="020B0604020202020204" pitchFamily="34" charset="0"/>
              </a:rPr>
              <a:t>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usar</a:t>
            </a:r>
            <a:r>
              <a:rPr lang="en-US" sz="2400" dirty="0">
                <a:solidFill>
                  <a:schemeClr val="tx1">
                    <a:lumMod val="75000"/>
                    <a:lumOff val="25000"/>
                  </a:schemeClr>
                </a:solidFill>
                <a:latin typeface="Helvetica" panose="020B0604020202020204" pitchFamily="34" charset="0"/>
                <a:cs typeface="Helvetica" panose="020B0604020202020204" pitchFamily="34" charset="0"/>
              </a:rPr>
              <a:t>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en</a:t>
            </a:r>
            <a:r>
              <a:rPr lang="en-US" sz="2400" dirty="0">
                <a:solidFill>
                  <a:schemeClr val="tx1">
                    <a:lumMod val="75000"/>
                    <a:lumOff val="25000"/>
                  </a:schemeClr>
                </a:solidFill>
                <a:latin typeface="Helvetica" panose="020B0604020202020204" pitchFamily="34" charset="0"/>
                <a:cs typeface="Helvetica" panose="020B0604020202020204" pitchFamily="34" charset="0"/>
              </a:rPr>
              <a:t> el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diagrama</a:t>
            </a:r>
            <a:r>
              <a:rPr lang="en-US" sz="2400" dirty="0">
                <a:solidFill>
                  <a:schemeClr val="tx1">
                    <a:lumMod val="75000"/>
                    <a:lumOff val="25000"/>
                  </a:schemeClr>
                </a:solidFill>
                <a:latin typeface="Helvetica" panose="020B0604020202020204" pitchFamily="34" charset="0"/>
                <a:cs typeface="Helvetica" panose="020B0604020202020204" pitchFamily="34" charset="0"/>
              </a:rPr>
              <a:t> de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bloques</a:t>
            </a:r>
            <a:endParaRPr lang="en-US" sz="2400" dirty="0">
              <a:solidFill>
                <a:schemeClr val="tx1">
                  <a:lumMod val="75000"/>
                  <a:lumOff val="25000"/>
                </a:schemeClr>
              </a:solidFill>
              <a:latin typeface="Helvetica" panose="020B0604020202020204" pitchFamily="34" charset="0"/>
              <a:cs typeface="Helvetica" panose="020B0604020202020204" pitchFamily="34" charset="0"/>
            </a:endParaRPr>
          </a:p>
          <a:p>
            <a:pPr>
              <a:buFont typeface="Arial" pitchFamily="34" charset="0"/>
              <a:buChar char="•"/>
            </a:pPr>
            <a:endParaRPr lang="en-US" sz="2400" dirty="0">
              <a:solidFill>
                <a:schemeClr val="tx1">
                  <a:lumMod val="75000"/>
                  <a:lumOff val="25000"/>
                </a:schemeClr>
              </a:solidFill>
              <a:latin typeface="Helvetica" panose="020B0604020202020204" pitchFamily="34" charset="0"/>
              <a:cs typeface="Helvetica" panose="020B0604020202020204" pitchFamily="34" charset="0"/>
            </a:endParaRPr>
          </a:p>
          <a:p>
            <a:pPr>
              <a:buFont typeface="Arial" pitchFamily="34" charset="0"/>
              <a:buChar char="•"/>
            </a:pPr>
            <a:r>
              <a:rPr lang="en-US" sz="2400" dirty="0">
                <a:solidFill>
                  <a:schemeClr val="tx1">
                    <a:lumMod val="75000"/>
                    <a:lumOff val="25000"/>
                  </a:schemeClr>
                </a:solidFill>
                <a:latin typeface="Helvetica" panose="020B0604020202020204" pitchFamily="34" charset="0"/>
                <a:cs typeface="Helvetica" panose="020B0604020202020204" pitchFamily="34" charset="0"/>
              </a:rPr>
              <a:t>Las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paletas</a:t>
            </a:r>
            <a:r>
              <a:rPr lang="en-US" sz="2400" dirty="0">
                <a:solidFill>
                  <a:schemeClr val="tx1">
                    <a:lumMod val="75000"/>
                    <a:lumOff val="25000"/>
                  </a:schemeClr>
                </a:solidFill>
                <a:latin typeface="Helvetica" panose="020B0604020202020204" pitchFamily="34" charset="0"/>
                <a:cs typeface="Helvetica" panose="020B0604020202020204" pitchFamily="34" charset="0"/>
              </a:rPr>
              <a:t>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específicas</a:t>
            </a:r>
            <a:r>
              <a:rPr lang="en-US" sz="2400" dirty="0">
                <a:solidFill>
                  <a:schemeClr val="tx1">
                    <a:lumMod val="75000"/>
                    <a:lumOff val="25000"/>
                  </a:schemeClr>
                </a:solidFill>
                <a:latin typeface="Helvetica" panose="020B0604020202020204" pitchFamily="34" charset="0"/>
                <a:cs typeface="Helvetica" panose="020B0604020202020204" pitchFamily="34" charset="0"/>
              </a:rPr>
              <a:t> para FRC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incluyen</a:t>
            </a:r>
            <a:r>
              <a:rPr lang="en-US" sz="2400" dirty="0">
                <a:solidFill>
                  <a:schemeClr val="tx1">
                    <a:lumMod val="75000"/>
                    <a:lumOff val="25000"/>
                  </a:schemeClr>
                </a:solidFill>
                <a:latin typeface="Helvetica" panose="020B0604020202020204" pitchFamily="34" charset="0"/>
                <a:cs typeface="Helvetica" panose="020B0604020202020204" pitchFamily="34" charset="0"/>
              </a:rPr>
              <a:t> la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librería</a:t>
            </a:r>
            <a:r>
              <a:rPr lang="en-US" sz="2400" dirty="0">
                <a:solidFill>
                  <a:schemeClr val="tx1">
                    <a:lumMod val="75000"/>
                    <a:lumOff val="25000"/>
                  </a:schemeClr>
                </a:solidFill>
                <a:latin typeface="Helvetica" panose="020B0604020202020204" pitchFamily="34" charset="0"/>
                <a:cs typeface="Helvetica" panose="020B0604020202020204" pitchFamily="34" charset="0"/>
              </a:rPr>
              <a:t> de </a:t>
            </a:r>
            <a:r>
              <a:rPr lang="en-US" sz="2400" dirty="0" err="1">
                <a:solidFill>
                  <a:schemeClr val="tx1">
                    <a:lumMod val="75000"/>
                    <a:lumOff val="25000"/>
                  </a:schemeClr>
                </a:solidFill>
                <a:latin typeface="Helvetica" panose="020B0604020202020204" pitchFamily="34" charset="0"/>
                <a:cs typeface="Helvetica" panose="020B0604020202020204" pitchFamily="34" charset="0"/>
              </a:rPr>
              <a:t>robótica</a:t>
            </a:r>
            <a:r>
              <a:rPr lang="en-US" sz="2400" dirty="0">
                <a:solidFill>
                  <a:schemeClr val="tx1">
                    <a:lumMod val="75000"/>
                    <a:lumOff val="25000"/>
                  </a:schemeClr>
                </a:solidFill>
                <a:latin typeface="Helvetica" panose="020B0604020202020204" pitchFamily="34" charset="0"/>
                <a:cs typeface="Helvetica" panose="020B0604020202020204" pitchFamily="34" charset="0"/>
              </a:rPr>
              <a:t> de WPI, </a:t>
            </a:r>
            <a:r>
              <a:rPr lang="en-US" sz="2400" i="1" dirty="0">
                <a:solidFill>
                  <a:schemeClr val="tx1">
                    <a:lumMod val="75000"/>
                    <a:lumOff val="25000"/>
                  </a:schemeClr>
                </a:solidFill>
                <a:latin typeface="Helvetica" panose="020B0604020202020204" pitchFamily="34" charset="0"/>
                <a:cs typeface="Helvetica" panose="020B0604020202020204" pitchFamily="34" charset="0"/>
              </a:rPr>
              <a:t>FIRST</a:t>
            </a:r>
            <a:r>
              <a:rPr lang="en-US" sz="2400" dirty="0">
                <a:solidFill>
                  <a:schemeClr val="tx1">
                    <a:lumMod val="75000"/>
                    <a:lumOff val="25000"/>
                  </a:schemeClr>
                </a:solidFill>
                <a:latin typeface="Helvetica" panose="020B0604020202020204" pitchFamily="34" charset="0"/>
                <a:cs typeface="Helvetica" panose="020B0604020202020204" pitchFamily="34" charset="0"/>
              </a:rPr>
              <a:t> Vision y PID</a:t>
            </a:r>
          </a:p>
          <a:p>
            <a:endParaRPr lang="en-US" sz="2400" dirty="0">
              <a:solidFill>
                <a:schemeClr val="tx1">
                  <a:lumMod val="75000"/>
                  <a:lumOff val="25000"/>
                </a:schemeClr>
              </a:solidFill>
              <a:latin typeface="Helvetica" panose="020B0604020202020204" pitchFamily="34" charset="0"/>
              <a:cs typeface="Helvetica" panose="020B0604020202020204" pitchFamily="34" charset="0"/>
            </a:endParaRPr>
          </a:p>
          <a:p>
            <a:pPr>
              <a:buFont typeface="Arial" pitchFamily="34" charset="0"/>
              <a:buChar char="•"/>
            </a:pPr>
            <a:endParaRPr 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26717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Con las terminales se puede leer y escribir a controles e indicadores del panel frontal.</a:t>
            </a:r>
          </a:p>
        </p:txBody>
      </p:sp>
      <p:sp>
        <p:nvSpPr>
          <p:cNvPr id="4" name="Marcador de texto 3"/>
          <p:cNvSpPr>
            <a:spLocks noGrp="1"/>
          </p:cNvSpPr>
          <p:nvPr>
            <p:ph type="body" sz="quarter" idx="10"/>
          </p:nvPr>
        </p:nvSpPr>
        <p:spPr/>
        <p:txBody>
          <a:bodyPr/>
          <a:lstStyle/>
          <a:p>
            <a:r>
              <a:rPr lang="es-MX" dirty="0"/>
              <a:t>Las terminales</a:t>
            </a:r>
          </a:p>
        </p:txBody>
      </p:sp>
      <p:pic>
        <p:nvPicPr>
          <p:cNvPr id="5" name="Embedded Image" descr="loc_fp_TriangularArea.png"/>
          <p:cNvPicPr>
            <a:picLocks noChangeAspect="1"/>
          </p:cNvPicPr>
          <p:nvPr/>
        </p:nvPicPr>
        <p:blipFill>
          <a:blip r:embed="rId3" cstate="print"/>
          <a:stretch>
            <a:fillRect/>
          </a:stretch>
        </p:blipFill>
        <p:spPr>
          <a:xfrm>
            <a:off x="1371600" y="2687128"/>
            <a:ext cx="4876800" cy="2603806"/>
          </a:xfrm>
          <a:prstGeom prst="rect">
            <a:avLst/>
          </a:prstGeom>
          <a:ln>
            <a:noFill/>
          </a:ln>
          <a:effectLst>
            <a:outerShdw blurRad="50800" dist="38100" dir="2700000" algn="tl" rotWithShape="0">
              <a:prstClr val="black">
                <a:alpha val="40000"/>
              </a:prstClr>
            </a:outerShdw>
          </a:effectLst>
        </p:spPr>
      </p:pic>
      <p:pic>
        <p:nvPicPr>
          <p:cNvPr id="6" name="Embedded Image" descr="loc_bd_TriangularArea.png"/>
          <p:cNvPicPr>
            <a:picLocks noChangeAspect="1"/>
          </p:cNvPicPr>
          <p:nvPr/>
        </p:nvPicPr>
        <p:blipFill>
          <a:blip r:embed="rId4" cstate="print"/>
          <a:stretch>
            <a:fillRect/>
          </a:stretch>
        </p:blipFill>
        <p:spPr>
          <a:xfrm>
            <a:off x="4495800" y="4561607"/>
            <a:ext cx="4800600" cy="1935521"/>
          </a:xfrm>
          <a:prstGeom prst="rect">
            <a:avLst/>
          </a:prstGeom>
          <a:ln>
            <a:noFill/>
          </a:ln>
          <a:effectLst>
            <a:outerShdw blurRad="50800" dist="38100" dir="2700000" algn="tl" rotWithShape="0">
              <a:prstClr val="black">
                <a:alpha val="40000"/>
              </a:prstClr>
            </a:outerShdw>
          </a:effectLst>
        </p:spPr>
      </p:pic>
      <p:sp>
        <p:nvSpPr>
          <p:cNvPr id="7" name="Rectangle 12"/>
          <p:cNvSpPr/>
          <p:nvPr/>
        </p:nvSpPr>
        <p:spPr>
          <a:xfrm>
            <a:off x="2133600" y="5399807"/>
            <a:ext cx="1295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Mismo</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nombre</a:t>
            </a:r>
            <a:endParaRPr lang="en-US" sz="1400" dirty="0">
              <a:solidFill>
                <a:prstClr val="black"/>
              </a:solidFill>
              <a:latin typeface="Helvetica" panose="020B0604020202020204" pitchFamily="34" charset="0"/>
              <a:cs typeface="Helvetica" panose="020B0604020202020204" pitchFamily="34" charset="0"/>
            </a:endParaRPr>
          </a:p>
        </p:txBody>
      </p:sp>
      <p:sp>
        <p:nvSpPr>
          <p:cNvPr id="8" name="Isosceles Triangle 13"/>
          <p:cNvSpPr/>
          <p:nvPr/>
        </p:nvSpPr>
        <p:spPr>
          <a:xfrm>
            <a:off x="2133600" y="4439727"/>
            <a:ext cx="1295400" cy="960079"/>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9" name="Picture 1"/>
          <p:cNvPicPr>
            <a:picLocks noChangeAspect="1" noChangeArrowheads="1"/>
          </p:cNvPicPr>
          <p:nvPr/>
        </p:nvPicPr>
        <p:blipFill>
          <a:blip r:embed="rId5" cstate="print"/>
          <a:srcRect/>
          <a:stretch>
            <a:fillRect/>
          </a:stretch>
        </p:blipFill>
        <p:spPr bwMode="auto">
          <a:xfrm>
            <a:off x="4591400" y="5002652"/>
            <a:ext cx="723900" cy="698500"/>
          </a:xfrm>
          <a:prstGeom prst="rect">
            <a:avLst/>
          </a:prstGeom>
          <a:noFill/>
          <a:ln w="9525">
            <a:noFill/>
            <a:miter lim="800000"/>
            <a:headEnd/>
            <a:tailEnd/>
          </a:ln>
        </p:spPr>
      </p:pic>
      <p:sp>
        <p:nvSpPr>
          <p:cNvPr id="10" name="Isosceles Triangle 11"/>
          <p:cNvSpPr/>
          <p:nvPr/>
        </p:nvSpPr>
        <p:spPr>
          <a:xfrm rot="5400000">
            <a:off x="3810000" y="5018807"/>
            <a:ext cx="457200" cy="1219200"/>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66218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a:t>Programación con flujo de datos</a:t>
            </a:r>
          </a:p>
        </p:txBody>
      </p:sp>
      <p:pic>
        <p:nvPicPr>
          <p:cNvPr id="5" name="Picture 3" descr="C:\Users\husmith\Desktop\Untitled-11.png"/>
          <p:cNvPicPr>
            <a:picLocks noChangeAspect="1" noChangeArrowheads="1"/>
          </p:cNvPicPr>
          <p:nvPr/>
        </p:nvPicPr>
        <p:blipFill>
          <a:blip r:embed="rId3" cstate="print"/>
          <a:srcRect/>
          <a:stretch>
            <a:fillRect/>
          </a:stretch>
        </p:blipFill>
        <p:spPr bwMode="auto">
          <a:xfrm>
            <a:off x="5764215" y="1371600"/>
            <a:ext cx="5761038" cy="4465302"/>
          </a:xfrm>
          <a:prstGeom prst="rect">
            <a:avLst/>
          </a:prstGeom>
          <a:noFill/>
        </p:spPr>
      </p:pic>
      <p:sp>
        <p:nvSpPr>
          <p:cNvPr id="6" name="Content Placeholder 10"/>
          <p:cNvSpPr>
            <a:spLocks noGrp="1"/>
          </p:cNvSpPr>
          <p:nvPr>
            <p:ph idx="1"/>
          </p:nvPr>
        </p:nvSpPr>
        <p:spPr>
          <a:xfrm>
            <a:off x="631916" y="1623306"/>
            <a:ext cx="4948732" cy="4213595"/>
          </a:xfrm>
        </p:spPr>
        <p:txBody>
          <a:bodyPr>
            <a:normAutofit/>
          </a:bodyPr>
          <a:lstStyle/>
          <a:p>
            <a:r>
              <a:rPr lang="es-MX" sz="2400" dirty="0">
                <a:solidFill>
                  <a:schemeClr val="tx1">
                    <a:lumMod val="75000"/>
                    <a:lumOff val="25000"/>
                  </a:schemeClr>
                </a:solidFill>
                <a:latin typeface="Helvetica" panose="020B0604020202020204" pitchFamily="34" charset="0"/>
                <a:cs typeface="Helvetica" panose="020B0604020202020204" pitchFamily="34" charset="0"/>
              </a:rPr>
              <a:t>La orden de ejecución es controlado por cómo están conectados los cables</a:t>
            </a:r>
          </a:p>
          <a:p>
            <a:r>
              <a:rPr lang="es-MX" sz="2400" dirty="0">
                <a:solidFill>
                  <a:schemeClr val="tx1">
                    <a:lumMod val="75000"/>
                    <a:lumOff val="25000"/>
                  </a:schemeClr>
                </a:solidFill>
                <a:latin typeface="Helvetica" panose="020B0604020202020204" pitchFamily="34" charset="0"/>
                <a:cs typeface="Helvetica" panose="020B0604020202020204" pitchFamily="34" charset="0"/>
              </a:rPr>
              <a:t>Cada función se ejecuta cuando las entradas están disponibles</a:t>
            </a:r>
          </a:p>
          <a:p>
            <a:r>
              <a:rPr lang="es-MX" sz="2400" dirty="0">
                <a:solidFill>
                  <a:schemeClr val="tx1">
                    <a:lumMod val="75000"/>
                    <a:lumOff val="25000"/>
                  </a:schemeClr>
                </a:solidFill>
                <a:latin typeface="Helvetica" panose="020B0604020202020204" pitchFamily="34" charset="0"/>
                <a:cs typeface="Helvetica" panose="020B0604020202020204" pitchFamily="34" charset="0"/>
              </a:rPr>
              <a:t>Código en paralelo se ejecuta al mismo tiempo</a:t>
            </a:r>
          </a:p>
        </p:txBody>
      </p:sp>
      <p:pic>
        <p:nvPicPr>
          <p:cNvPr id="7" name="Picture 2" descr="C:\Users\husmith\Documents\Hunter Drive\Graphics\LabVIEW Screenshots\Highlight execution.gif"/>
          <p:cNvPicPr>
            <a:picLocks noChangeAspect="1" noChangeArrowheads="1" noCrop="1"/>
          </p:cNvPicPr>
          <p:nvPr/>
        </p:nvPicPr>
        <p:blipFill>
          <a:blip r:embed="rId4" cstate="print"/>
          <a:srcRect/>
          <a:stretch>
            <a:fillRect/>
          </a:stretch>
        </p:blipFill>
        <p:spPr bwMode="auto">
          <a:xfrm>
            <a:off x="6007686" y="2274337"/>
            <a:ext cx="5090529" cy="3189502"/>
          </a:xfrm>
          <a:prstGeom prst="rect">
            <a:avLst/>
          </a:prstGeom>
          <a:noFill/>
        </p:spPr>
      </p:pic>
      <p:sp>
        <p:nvSpPr>
          <p:cNvPr id="8" name="Frame 7"/>
          <p:cNvSpPr/>
          <p:nvPr/>
        </p:nvSpPr>
        <p:spPr>
          <a:xfrm>
            <a:off x="7335387" y="1890486"/>
            <a:ext cx="381000" cy="381000"/>
          </a:xfrm>
          <a:prstGeom prst="frame">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9" name="Isosceles Triangle 8"/>
          <p:cNvSpPr/>
          <p:nvPr/>
        </p:nvSpPr>
        <p:spPr>
          <a:xfrm flipV="1">
            <a:off x="7334253" y="1219200"/>
            <a:ext cx="1143000" cy="685800"/>
          </a:xfrm>
          <a:prstGeom prst="triangle">
            <a:avLst>
              <a:gd name="adj" fmla="val 1832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0" name="Rectangle 9"/>
          <p:cNvSpPr/>
          <p:nvPr/>
        </p:nvSpPr>
        <p:spPr>
          <a:xfrm>
            <a:off x="7334253" y="533400"/>
            <a:ext cx="1143000" cy="685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Encienda</a:t>
            </a:r>
            <a:r>
              <a:rPr lang="en-US" sz="1400" dirty="0">
                <a:solidFill>
                  <a:prstClr val="black"/>
                </a:solidFill>
                <a:latin typeface="Helvetica" panose="020B0604020202020204" pitchFamily="34" charset="0"/>
                <a:cs typeface="Helvetica" panose="020B0604020202020204" pitchFamily="34" charset="0"/>
              </a:rPr>
              <a:t> highlight execution</a:t>
            </a:r>
          </a:p>
        </p:txBody>
      </p:sp>
    </p:spTree>
    <p:extLst>
      <p:ext uri="{BB962C8B-B14F-4D97-AF65-F5344CB8AC3E}">
        <p14:creationId xmlns:p14="http://schemas.microsoft.com/office/powerpoint/2010/main" val="3955055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a:t>La barra de herramientas</a:t>
            </a:r>
          </a:p>
        </p:txBody>
      </p:sp>
      <p:pic>
        <p:nvPicPr>
          <p:cNvPr id="5" name="Embedded Image" descr="loc_env_using temperature - bd window.png"/>
          <p:cNvPicPr>
            <a:picLocks noChangeAspect="1"/>
          </p:cNvPicPr>
          <p:nvPr/>
        </p:nvPicPr>
        <p:blipFill>
          <a:blip r:embed="rId3" cstate="print"/>
          <a:srcRect/>
          <a:stretch>
            <a:fillRect/>
          </a:stretch>
        </p:blipFill>
        <p:spPr>
          <a:xfrm>
            <a:off x="2908300" y="4572000"/>
            <a:ext cx="6324599" cy="928650"/>
          </a:xfrm>
          <a:prstGeom prst="rect">
            <a:avLst/>
          </a:prstGeom>
        </p:spPr>
      </p:pic>
      <p:sp>
        <p:nvSpPr>
          <p:cNvPr id="6" name="Rectangle 9"/>
          <p:cNvSpPr/>
          <p:nvPr/>
        </p:nvSpPr>
        <p:spPr>
          <a:xfrm>
            <a:off x="3409950" y="5041900"/>
            <a:ext cx="4343400" cy="2286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7" name="Picture 2"/>
          <p:cNvPicPr>
            <a:picLocks noChangeAspect="1" noChangeArrowheads="1"/>
          </p:cNvPicPr>
          <p:nvPr/>
        </p:nvPicPr>
        <p:blipFill>
          <a:blip r:embed="rId4" cstate="print"/>
          <a:srcRect/>
          <a:stretch>
            <a:fillRect/>
          </a:stretch>
        </p:blipFill>
        <p:spPr bwMode="auto">
          <a:xfrm>
            <a:off x="1612900" y="2971800"/>
            <a:ext cx="8915400" cy="449335"/>
          </a:xfrm>
          <a:prstGeom prst="rect">
            <a:avLst/>
          </a:prstGeom>
          <a:noFill/>
          <a:ln w="9525">
            <a:noFill/>
            <a:miter lim="800000"/>
            <a:headEnd/>
            <a:tailEnd/>
          </a:ln>
        </p:spPr>
      </p:pic>
      <p:cxnSp>
        <p:nvCxnSpPr>
          <p:cNvPr id="8" name="Straight Connector 16"/>
          <p:cNvCxnSpPr/>
          <p:nvPr/>
        </p:nvCxnSpPr>
        <p:spPr>
          <a:xfrm>
            <a:off x="1667854" y="3405150"/>
            <a:ext cx="1697646" cy="16383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18"/>
          <p:cNvCxnSpPr/>
          <p:nvPr/>
        </p:nvCxnSpPr>
        <p:spPr>
          <a:xfrm flipV="1">
            <a:off x="7708900" y="3367050"/>
            <a:ext cx="2588604" cy="1676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Rectangle 22"/>
          <p:cNvSpPr/>
          <p:nvPr/>
        </p:nvSpPr>
        <p:spPr>
          <a:xfrm>
            <a:off x="1834544" y="1980495"/>
            <a:ext cx="1308100" cy="395955"/>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Herramientas</a:t>
            </a:r>
            <a:r>
              <a:rPr lang="en-US" sz="1400" dirty="0">
                <a:solidFill>
                  <a:prstClr val="black"/>
                </a:solidFill>
                <a:latin typeface="Helvetica" panose="020B0604020202020204" pitchFamily="34" charset="0"/>
                <a:cs typeface="Helvetica" panose="020B0604020202020204" pitchFamily="34" charset="0"/>
              </a:rPr>
              <a:t> de </a:t>
            </a:r>
            <a:r>
              <a:rPr lang="en-US" sz="1400" dirty="0" err="1">
                <a:solidFill>
                  <a:prstClr val="black"/>
                </a:solidFill>
                <a:latin typeface="Helvetica" panose="020B0604020202020204" pitchFamily="34" charset="0"/>
                <a:cs typeface="Helvetica" panose="020B0604020202020204" pitchFamily="34" charset="0"/>
              </a:rPr>
              <a:t>ejecución</a:t>
            </a:r>
            <a:endParaRPr lang="en-US" sz="1400" dirty="0">
              <a:solidFill>
                <a:prstClr val="black"/>
              </a:solidFill>
              <a:latin typeface="Helvetica" panose="020B0604020202020204" pitchFamily="34" charset="0"/>
              <a:cs typeface="Helvetica" panose="020B0604020202020204" pitchFamily="34" charset="0"/>
            </a:endParaRPr>
          </a:p>
        </p:txBody>
      </p:sp>
      <p:sp>
        <p:nvSpPr>
          <p:cNvPr id="11" name="Trapezoid 23"/>
          <p:cNvSpPr/>
          <p:nvPr/>
        </p:nvSpPr>
        <p:spPr>
          <a:xfrm>
            <a:off x="1610704" y="2376450"/>
            <a:ext cx="1752600" cy="609600"/>
          </a:xfrm>
          <a:prstGeom prst="trapezoid">
            <a:avLst>
              <a:gd name="adj" fmla="val 3307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2" name="Rectangle 24"/>
          <p:cNvSpPr/>
          <p:nvPr/>
        </p:nvSpPr>
        <p:spPr>
          <a:xfrm>
            <a:off x="5573104" y="1995450"/>
            <a:ext cx="9144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Font tool</a:t>
            </a:r>
          </a:p>
        </p:txBody>
      </p:sp>
      <p:sp>
        <p:nvSpPr>
          <p:cNvPr id="13" name="Isosceles Triangle 26"/>
          <p:cNvSpPr/>
          <p:nvPr/>
        </p:nvSpPr>
        <p:spPr>
          <a:xfrm flipV="1">
            <a:off x="5573104" y="2300250"/>
            <a:ext cx="914400" cy="685800"/>
          </a:xfrm>
          <a:prstGeom prst="triangle">
            <a:avLst>
              <a:gd name="adj" fmla="val 8665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4" name="Rectangle 27"/>
          <p:cNvSpPr/>
          <p:nvPr/>
        </p:nvSpPr>
        <p:spPr>
          <a:xfrm>
            <a:off x="8209624" y="2071650"/>
            <a:ext cx="1356352"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Arrange tools</a:t>
            </a:r>
          </a:p>
        </p:txBody>
      </p:sp>
      <p:sp>
        <p:nvSpPr>
          <p:cNvPr id="15" name="Trapezoid 28"/>
          <p:cNvSpPr/>
          <p:nvPr/>
        </p:nvSpPr>
        <p:spPr>
          <a:xfrm>
            <a:off x="7935304" y="2376450"/>
            <a:ext cx="1905000" cy="609600"/>
          </a:xfrm>
          <a:prstGeom prst="trapezoid">
            <a:avLst>
              <a:gd name="adj" fmla="val 440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6" name="Rectangle 29"/>
          <p:cNvSpPr/>
          <p:nvPr/>
        </p:nvSpPr>
        <p:spPr>
          <a:xfrm>
            <a:off x="3715730" y="2452650"/>
            <a:ext cx="1139824"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Debug tools</a:t>
            </a:r>
          </a:p>
        </p:txBody>
      </p:sp>
      <p:sp>
        <p:nvSpPr>
          <p:cNvPr id="17" name="Trapezoid 30"/>
          <p:cNvSpPr/>
          <p:nvPr/>
        </p:nvSpPr>
        <p:spPr>
          <a:xfrm>
            <a:off x="3287104" y="2757450"/>
            <a:ext cx="1993900" cy="228600"/>
          </a:xfrm>
          <a:prstGeom prst="trapezoid">
            <a:avLst>
              <a:gd name="adj" fmla="val 18541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8" name="Rectangle 31"/>
          <p:cNvSpPr/>
          <p:nvPr/>
        </p:nvSpPr>
        <p:spPr>
          <a:xfrm>
            <a:off x="9535504" y="4205250"/>
            <a:ext cx="9144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Clean up</a:t>
            </a:r>
          </a:p>
        </p:txBody>
      </p:sp>
      <p:sp>
        <p:nvSpPr>
          <p:cNvPr id="19" name="Isosceles Triangle 32"/>
          <p:cNvSpPr/>
          <p:nvPr/>
        </p:nvSpPr>
        <p:spPr>
          <a:xfrm>
            <a:off x="9535504" y="3367050"/>
            <a:ext cx="914400" cy="838200"/>
          </a:xfrm>
          <a:prstGeom prst="triangle">
            <a:avLst>
              <a:gd name="adj" fmla="val 6026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20" name="Picture 3"/>
          <p:cNvPicPr>
            <a:picLocks noChangeAspect="1" noChangeArrowheads="1"/>
          </p:cNvPicPr>
          <p:nvPr/>
        </p:nvPicPr>
        <p:blipFill>
          <a:blip r:embed="rId5" cstate="print"/>
          <a:srcRect/>
          <a:stretch>
            <a:fillRect/>
          </a:stretch>
        </p:blipFill>
        <p:spPr bwMode="auto">
          <a:xfrm>
            <a:off x="1686903" y="3024150"/>
            <a:ext cx="369207" cy="352425"/>
          </a:xfrm>
          <a:prstGeom prst="rect">
            <a:avLst/>
          </a:prstGeom>
          <a:noFill/>
          <a:ln w="9525">
            <a:noFill/>
            <a:miter lim="800000"/>
            <a:headEnd/>
            <a:tailEnd/>
          </a:ln>
        </p:spPr>
      </p:pic>
      <p:sp>
        <p:nvSpPr>
          <p:cNvPr id="21" name="Rectangle 33"/>
          <p:cNvSpPr/>
          <p:nvPr/>
        </p:nvSpPr>
        <p:spPr>
          <a:xfrm>
            <a:off x="1610704" y="4205250"/>
            <a:ext cx="12192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Flecha</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rota</a:t>
            </a:r>
            <a:endParaRPr lang="en-US" sz="1400" dirty="0">
              <a:solidFill>
                <a:prstClr val="black"/>
              </a:solidFill>
              <a:latin typeface="Helvetica" panose="020B0604020202020204" pitchFamily="34" charset="0"/>
              <a:cs typeface="Helvetica" panose="020B0604020202020204" pitchFamily="34" charset="0"/>
            </a:endParaRPr>
          </a:p>
          <a:p>
            <a:pPr lvl="0" algn="ctr"/>
            <a:r>
              <a:rPr lang="en-US" sz="1400" dirty="0">
                <a:solidFill>
                  <a:prstClr val="black"/>
                </a:solidFill>
                <a:latin typeface="Helvetica" panose="020B0604020202020204" pitchFamily="34" charset="0"/>
                <a:cs typeface="Helvetica" panose="020B0604020202020204" pitchFamily="34" charset="0"/>
              </a:rPr>
              <a:t>(hay </a:t>
            </a:r>
            <a:r>
              <a:rPr lang="en-US" sz="1400" dirty="0" err="1">
                <a:solidFill>
                  <a:prstClr val="black"/>
                </a:solidFill>
                <a:latin typeface="Helvetica" panose="020B0604020202020204" pitchFamily="34" charset="0"/>
                <a:cs typeface="Helvetica" panose="020B0604020202020204" pitchFamily="34" charset="0"/>
              </a:rPr>
              <a:t>errores</a:t>
            </a:r>
            <a:r>
              <a:rPr lang="en-US" sz="1400" dirty="0">
                <a:solidFill>
                  <a:prstClr val="black"/>
                </a:solidFill>
                <a:latin typeface="Helvetica" panose="020B0604020202020204" pitchFamily="34" charset="0"/>
                <a:cs typeface="Helvetica" panose="020B0604020202020204" pitchFamily="34" charset="0"/>
              </a:rPr>
              <a:t>)</a:t>
            </a:r>
          </a:p>
        </p:txBody>
      </p:sp>
      <p:sp>
        <p:nvSpPr>
          <p:cNvPr id="22" name="Isosceles Triangle 34"/>
          <p:cNvSpPr/>
          <p:nvPr/>
        </p:nvSpPr>
        <p:spPr>
          <a:xfrm>
            <a:off x="1610704" y="3367050"/>
            <a:ext cx="1219200" cy="838200"/>
          </a:xfrm>
          <a:prstGeom prst="triangle">
            <a:avLst>
              <a:gd name="adj" fmla="val 2216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891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El hardware para FRC</a:t>
            </a:r>
          </a:p>
        </p:txBody>
      </p:sp>
      <p:sp>
        <p:nvSpPr>
          <p:cNvPr id="6" name="Marcador de texto 5"/>
          <p:cNvSpPr>
            <a:spLocks noGrp="1"/>
          </p:cNvSpPr>
          <p:nvPr>
            <p:ph type="body" sz="quarter" idx="10"/>
          </p:nvPr>
        </p:nvSpPr>
        <p:spPr/>
        <p:txBody>
          <a:bodyPr/>
          <a:lstStyle/>
          <a:p>
            <a:r>
              <a:rPr lang="es-MX" dirty="0"/>
              <a:t>El </a:t>
            </a:r>
            <a:r>
              <a:rPr lang="es-MX" dirty="0" err="1"/>
              <a:t>roboRIO</a:t>
            </a:r>
            <a:endParaRPr lang="es-MX" dirty="0"/>
          </a:p>
        </p:txBody>
      </p:sp>
      <p:pic>
        <p:nvPicPr>
          <p:cNvPr id="1028" name="Picture 4" descr="roboRIO anaotate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9223" y="1432083"/>
            <a:ext cx="7064979" cy="495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59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a:t>Tipos de cables en LabVIEW</a:t>
            </a:r>
          </a:p>
        </p:txBody>
      </p:sp>
      <p:sp>
        <p:nvSpPr>
          <p:cNvPr id="5" name="Content Placeholder 3"/>
          <p:cNvSpPr txBox="1">
            <a:spLocks/>
          </p:cNvSpPr>
          <p:nvPr/>
        </p:nvSpPr>
        <p:spPr>
          <a:xfrm>
            <a:off x="4991100" y="2057400"/>
            <a:ext cx="5105400" cy="4038600"/>
          </a:xfrm>
          <a:prstGeom prst="rect">
            <a:avLst/>
          </a:prstGeom>
        </p:spPr>
        <p:txBody>
          <a:bodyPr/>
          <a:lstStyle/>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Floating point</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Integer</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Boolean</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String</a:t>
            </a:r>
          </a:p>
          <a:p>
            <a:pPr marL="173038" lvl="0" indent="-173038">
              <a:spcBef>
                <a:spcPts val="573"/>
              </a:spcBef>
              <a:spcAft>
                <a:spcPts val="700"/>
              </a:spcAft>
              <a:buClr>
                <a:schemeClr val="bg1">
                  <a:lumMod val="50000"/>
                </a:schemeClr>
              </a:buClr>
              <a:buSzPct val="70000"/>
              <a:buFont typeface="Arial" pitchFamily="34" charset="0"/>
              <a:buChar char="•"/>
              <a:defRPr/>
            </a:pP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Array</a:t>
            </a:r>
            <a:r>
              <a:rPr lang="en-US" sz="2800" dirty="0">
                <a:latin typeface="Helvetica" panose="020B0604020202020204" pitchFamily="34" charset="0"/>
                <a:cs typeface="Helvetica" panose="020B0604020202020204" pitchFamily="34" charset="0"/>
              </a:rPr>
              <a:t>—</a:t>
            </a: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note el ancho</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Cluster (</a:t>
            </a:r>
            <a:r>
              <a:rPr kumimoji="0" lang="en-US" sz="2600" b="0" i="0" u="none" strike="noStrike" kern="1200" cap="none" spc="0" normalizeH="0" baseline="0" noProof="0" dirty="0" err="1">
                <a:ln>
                  <a:noFill/>
                </a:ln>
                <a:solidFill>
                  <a:schemeClr val="tx1"/>
                </a:solidFill>
                <a:effectLst/>
                <a:uLnTx/>
                <a:uFillTx/>
                <a:latin typeface="Helvetica" panose="020B0604020202020204" pitchFamily="34" charset="0"/>
                <a:cs typeface="Helvetica" panose="020B0604020202020204" pitchFamily="34" charset="0"/>
              </a:rPr>
              <a:t>grupo</a:t>
            </a: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 de </a:t>
            </a:r>
            <a:r>
              <a:rPr kumimoji="0" lang="en-US" sz="2600" b="0" i="0" u="none" strike="noStrike" kern="1200" cap="none" spc="0" normalizeH="0" baseline="0" noProof="0" dirty="0" err="1">
                <a:ln>
                  <a:noFill/>
                </a:ln>
                <a:solidFill>
                  <a:schemeClr val="tx1"/>
                </a:solidFill>
                <a:effectLst/>
                <a:uLnTx/>
                <a:uFillTx/>
                <a:latin typeface="Helvetica" panose="020B0604020202020204" pitchFamily="34" charset="0"/>
                <a:cs typeface="Helvetica" panose="020B0604020202020204" pitchFamily="34" charset="0"/>
              </a:rPr>
              <a:t>otros</a:t>
            </a: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 </a:t>
            </a:r>
            <a:r>
              <a:rPr kumimoji="0" lang="en-US" sz="2600" b="0" i="0" u="none" strike="noStrike" kern="1200" cap="none" spc="0" normalizeH="0" baseline="0" noProof="0" dirty="0" err="1">
                <a:ln>
                  <a:noFill/>
                </a:ln>
                <a:solidFill>
                  <a:schemeClr val="tx1"/>
                </a:solidFill>
                <a:effectLst/>
                <a:uLnTx/>
                <a:uFillTx/>
                <a:latin typeface="Helvetica" panose="020B0604020202020204" pitchFamily="34" charset="0"/>
                <a:cs typeface="Helvetica" panose="020B0604020202020204" pitchFamily="34" charset="0"/>
              </a:rPr>
              <a:t>tipos</a:t>
            </a: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 de </a:t>
            </a:r>
            <a:r>
              <a:rPr kumimoji="0" lang="en-US" sz="2600" b="0" i="0" u="none" strike="noStrike" kern="1200" cap="none" spc="0" normalizeH="0" baseline="0" noProof="0" dirty="0" err="1">
                <a:ln>
                  <a:noFill/>
                </a:ln>
                <a:solidFill>
                  <a:schemeClr val="tx1"/>
                </a:solidFill>
                <a:effectLst/>
                <a:uLnTx/>
                <a:uFillTx/>
                <a:latin typeface="Helvetica" panose="020B0604020202020204" pitchFamily="34" charset="0"/>
                <a:cs typeface="Helvetica" panose="020B0604020202020204" pitchFamily="34" charset="0"/>
              </a:rPr>
              <a:t>dato</a:t>
            </a:r>
            <a:r>
              <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endParaRPr kumimoji="0" lang="en-US" sz="2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endParaRPr>
          </a:p>
        </p:txBody>
      </p:sp>
      <p:pic>
        <p:nvPicPr>
          <p:cNvPr id="6" name="Picture 2"/>
          <p:cNvPicPr>
            <a:picLocks noChangeAspect="1" noChangeArrowheads="1"/>
          </p:cNvPicPr>
          <p:nvPr/>
        </p:nvPicPr>
        <p:blipFill>
          <a:blip r:embed="rId4" cstate="print"/>
          <a:srcRect/>
          <a:stretch>
            <a:fillRect/>
          </a:stretch>
        </p:blipFill>
        <p:spPr bwMode="auto">
          <a:xfrm>
            <a:off x="2095500" y="1962150"/>
            <a:ext cx="2514600" cy="3829050"/>
          </a:xfrm>
          <a:prstGeom prst="rect">
            <a:avLst/>
          </a:prstGeom>
          <a:noFill/>
          <a:ln w="9525">
            <a:noFill/>
            <a:miter lim="800000"/>
            <a:headEnd/>
            <a:tailEnd/>
          </a:ln>
        </p:spPr>
      </p:pic>
      <p:graphicFrame>
        <p:nvGraphicFramePr>
          <p:cNvPr id="7" name="Object 18"/>
          <p:cNvGraphicFramePr>
            <a:graphicFrameLocks noChangeAspect="1"/>
          </p:cNvGraphicFramePr>
          <p:nvPr>
            <p:extLst>
              <p:ext uri="{D42A27DB-BD31-4B8C-83A1-F6EECF244321}">
                <p14:modId xmlns:p14="http://schemas.microsoft.com/office/powerpoint/2010/main" val="561830828"/>
              </p:ext>
            </p:extLst>
          </p:nvPr>
        </p:nvGraphicFramePr>
        <p:xfrm>
          <a:off x="7353300" y="2971800"/>
          <a:ext cx="1676400" cy="465138"/>
        </p:xfrm>
        <a:graphic>
          <a:graphicData uri="http://schemas.openxmlformats.org/presentationml/2006/ole">
            <mc:AlternateContent xmlns:mc="http://schemas.openxmlformats.org/markup-compatibility/2006">
              <mc:Choice xmlns:v="urn:schemas-microsoft-com:vml" Requires="v">
                <p:oleObj spid="_x0000_s1047" name="Bitmap Image" r:id="rId5" imgW="619211" imgH="171338" progId="PBrush">
                  <p:embed/>
                </p:oleObj>
              </mc:Choice>
              <mc:Fallback>
                <p:oleObj name="Bitmap Image" r:id="rId5" imgW="619211" imgH="17133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300" y="2971800"/>
                        <a:ext cx="16764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5E84B8"/>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6"/>
          <p:cNvSpPr/>
          <p:nvPr/>
        </p:nvSpPr>
        <p:spPr>
          <a:xfrm>
            <a:off x="8420100" y="2209800"/>
            <a:ext cx="1676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Cable roto</a:t>
            </a:r>
          </a:p>
          <a:p>
            <a:pPr lvl="0" algn="ctr"/>
            <a:r>
              <a:rPr lang="en-US" sz="1400" dirty="0">
                <a:solidFill>
                  <a:prstClr val="black"/>
                </a:solidFill>
                <a:latin typeface="Helvetica" panose="020B0604020202020204" pitchFamily="34" charset="0"/>
                <a:cs typeface="Helvetica" panose="020B0604020202020204" pitchFamily="34" charset="0"/>
              </a:rPr>
              <a:t>(</a:t>
            </a:r>
            <a:r>
              <a:rPr lang="en-US" sz="1400" dirty="0" err="1">
                <a:solidFill>
                  <a:prstClr val="black"/>
                </a:solidFill>
                <a:latin typeface="Helvetica" panose="020B0604020202020204" pitchFamily="34" charset="0"/>
                <a:cs typeface="Helvetica" panose="020B0604020202020204" pitchFamily="34" charset="0"/>
              </a:rPr>
              <a:t>diferente</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tipo</a:t>
            </a:r>
            <a:r>
              <a:rPr lang="en-US" sz="1400" dirty="0">
                <a:solidFill>
                  <a:prstClr val="black"/>
                </a:solidFill>
                <a:latin typeface="Helvetica" panose="020B0604020202020204" pitchFamily="34" charset="0"/>
                <a:cs typeface="Helvetica" panose="020B0604020202020204" pitchFamily="34" charset="0"/>
              </a:rPr>
              <a:t>)</a:t>
            </a:r>
          </a:p>
        </p:txBody>
      </p:sp>
      <p:sp>
        <p:nvSpPr>
          <p:cNvPr id="9" name="Isosceles Triangle 7"/>
          <p:cNvSpPr/>
          <p:nvPr/>
        </p:nvSpPr>
        <p:spPr>
          <a:xfrm rot="10800000">
            <a:off x="8420100" y="2667000"/>
            <a:ext cx="1676400" cy="533400"/>
          </a:xfrm>
          <a:prstGeom prst="triangle">
            <a:avLst>
              <a:gd name="adj" fmla="val 9094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36570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Permiten que un mismo código se ejecute múltiples veces</a:t>
            </a:r>
          </a:p>
          <a:p>
            <a:r>
              <a:rPr lang="es-MX" dirty="0">
                <a:latin typeface="Helvetica" panose="020B0604020202020204" pitchFamily="34" charset="0"/>
                <a:cs typeface="Helvetica" panose="020B0604020202020204" pitchFamily="34" charset="0"/>
              </a:rPr>
              <a:t>Las condiciones de salida son diferentes para cada uno.</a:t>
            </a:r>
          </a:p>
        </p:txBody>
      </p:sp>
      <p:sp>
        <p:nvSpPr>
          <p:cNvPr id="4" name="Marcador de texto 3"/>
          <p:cNvSpPr>
            <a:spLocks noGrp="1"/>
          </p:cNvSpPr>
          <p:nvPr>
            <p:ph type="body" sz="quarter" idx="10"/>
          </p:nvPr>
        </p:nvSpPr>
        <p:spPr/>
        <p:txBody>
          <a:bodyPr/>
          <a:lstStyle/>
          <a:p>
            <a:r>
              <a:rPr lang="es-MX" dirty="0" err="1"/>
              <a:t>Loops</a:t>
            </a:r>
            <a:endParaRPr lang="es-MX" dirty="0"/>
          </a:p>
        </p:txBody>
      </p:sp>
      <p:pic>
        <p:nvPicPr>
          <p:cNvPr id="5" name="Picture 14"/>
          <p:cNvPicPr>
            <a:picLocks noChangeAspect="1" noChangeArrowheads="1"/>
          </p:cNvPicPr>
          <p:nvPr/>
        </p:nvPicPr>
        <p:blipFill>
          <a:blip r:embed="rId3" cstate="print"/>
          <a:srcRect/>
          <a:stretch>
            <a:fillRect/>
          </a:stretch>
        </p:blipFill>
        <p:spPr bwMode="auto">
          <a:xfrm>
            <a:off x="5904441" y="3573462"/>
            <a:ext cx="3733800" cy="2333625"/>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1927224" y="3549650"/>
            <a:ext cx="3260725" cy="2381250"/>
          </a:xfrm>
          <a:prstGeom prst="rect">
            <a:avLst/>
          </a:prstGeom>
          <a:noFill/>
          <a:ln w="9525">
            <a:noFill/>
            <a:miter lim="800000"/>
            <a:headEnd/>
            <a:tailEnd/>
          </a:ln>
        </p:spPr>
      </p:pic>
      <p:sp>
        <p:nvSpPr>
          <p:cNvPr id="7" name="Text Box 8"/>
          <p:cNvSpPr txBox="1">
            <a:spLocks noChangeArrowheads="1"/>
          </p:cNvSpPr>
          <p:nvPr/>
        </p:nvSpPr>
        <p:spPr bwMode="auto">
          <a:xfrm>
            <a:off x="2277532" y="2963862"/>
            <a:ext cx="2594506" cy="584775"/>
          </a:xfrm>
          <a:prstGeom prst="rect">
            <a:avLst/>
          </a:prstGeom>
          <a:noFill/>
          <a:ln w="9525">
            <a:noFill/>
            <a:miter lim="800000"/>
            <a:headEnd/>
            <a:tailEnd/>
          </a:ln>
        </p:spPr>
        <p:txBody>
          <a:bodyPr wrap="square">
            <a:spAutoFit/>
          </a:bodyPr>
          <a:lstStyle/>
          <a:p>
            <a:pPr algn="ctr">
              <a:spcBef>
                <a:spcPct val="50000"/>
              </a:spcBef>
            </a:pPr>
            <a:r>
              <a:rPr lang="en-US" sz="3200" dirty="0">
                <a:latin typeface="Helvetica" panose="020B0604020202020204" pitchFamily="34" charset="0"/>
                <a:cs typeface="Helvetica" panose="020B0604020202020204" pitchFamily="34" charset="0"/>
              </a:rPr>
              <a:t>While Loop</a:t>
            </a:r>
          </a:p>
        </p:txBody>
      </p:sp>
      <p:sp>
        <p:nvSpPr>
          <p:cNvPr id="8" name="Text Box 11"/>
          <p:cNvSpPr txBox="1">
            <a:spLocks noChangeArrowheads="1"/>
          </p:cNvSpPr>
          <p:nvPr/>
        </p:nvSpPr>
        <p:spPr bwMode="auto">
          <a:xfrm>
            <a:off x="7001932" y="2994024"/>
            <a:ext cx="2057400" cy="579438"/>
          </a:xfrm>
          <a:prstGeom prst="rect">
            <a:avLst/>
          </a:prstGeom>
          <a:noFill/>
          <a:ln w="9525">
            <a:noFill/>
            <a:miter lim="800000"/>
            <a:headEnd/>
            <a:tailEnd/>
          </a:ln>
        </p:spPr>
        <p:txBody>
          <a:bodyPr>
            <a:spAutoFit/>
          </a:bodyPr>
          <a:lstStyle/>
          <a:p>
            <a:pPr algn="ctr">
              <a:spcBef>
                <a:spcPct val="50000"/>
              </a:spcBef>
            </a:pPr>
            <a:r>
              <a:rPr lang="en-US" sz="3200" dirty="0">
                <a:latin typeface="Helvetica" panose="020B0604020202020204" pitchFamily="34" charset="0"/>
                <a:cs typeface="Helvetica" panose="020B0604020202020204" pitchFamily="34" charset="0"/>
              </a:rPr>
              <a:t>For Loop</a:t>
            </a:r>
          </a:p>
        </p:txBody>
      </p:sp>
      <p:sp>
        <p:nvSpPr>
          <p:cNvPr id="9" name="Rectangle 13"/>
          <p:cNvSpPr/>
          <p:nvPr/>
        </p:nvSpPr>
        <p:spPr>
          <a:xfrm>
            <a:off x="3271838" y="6235700"/>
            <a:ext cx="1718203"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Se </a:t>
            </a:r>
            <a:r>
              <a:rPr lang="en-US" sz="1400" dirty="0" err="1">
                <a:solidFill>
                  <a:prstClr val="black"/>
                </a:solidFill>
                <a:latin typeface="Helvetica" panose="020B0604020202020204" pitchFamily="34" charset="0"/>
                <a:cs typeface="Helvetica" panose="020B0604020202020204" pitchFamily="34" charset="0"/>
              </a:rPr>
              <a:t>ejecuta</a:t>
            </a:r>
            <a:r>
              <a:rPr lang="en-US" sz="1400" dirty="0">
                <a:solidFill>
                  <a:prstClr val="black"/>
                </a:solidFill>
                <a:latin typeface="Helvetica" panose="020B0604020202020204" pitchFamily="34" charset="0"/>
                <a:cs typeface="Helvetica" panose="020B0604020202020204" pitchFamily="34" charset="0"/>
              </a:rPr>
              <a:t> hasta </a:t>
            </a:r>
            <a:r>
              <a:rPr lang="en-US" sz="1400" dirty="0" err="1">
                <a:solidFill>
                  <a:prstClr val="black"/>
                </a:solidFill>
                <a:latin typeface="Helvetica" panose="020B0604020202020204" pitchFamily="34" charset="0"/>
                <a:cs typeface="Helvetica" panose="020B0604020202020204" pitchFamily="34" charset="0"/>
              </a:rPr>
              <a:t>una</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condición</a:t>
            </a:r>
            <a:endParaRPr lang="en-US" sz="1400" dirty="0">
              <a:solidFill>
                <a:prstClr val="black"/>
              </a:solidFill>
              <a:latin typeface="Helvetica" panose="020B0604020202020204" pitchFamily="34" charset="0"/>
              <a:cs typeface="Helvetica" panose="020B0604020202020204" pitchFamily="34" charset="0"/>
            </a:endParaRPr>
          </a:p>
        </p:txBody>
      </p:sp>
      <p:sp>
        <p:nvSpPr>
          <p:cNvPr id="10" name="Isosceles Triangle 14"/>
          <p:cNvSpPr/>
          <p:nvPr/>
        </p:nvSpPr>
        <p:spPr>
          <a:xfrm rot="10800000" flipV="1">
            <a:off x="3271837" y="5702300"/>
            <a:ext cx="1718204" cy="533400"/>
          </a:xfrm>
          <a:prstGeom prst="triangle">
            <a:avLst>
              <a:gd name="adj" fmla="val 371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11" name="Picture 2"/>
          <p:cNvPicPr>
            <a:picLocks noChangeAspect="1" noChangeArrowheads="1"/>
          </p:cNvPicPr>
          <p:nvPr/>
        </p:nvPicPr>
        <p:blipFill>
          <a:blip r:embed="rId5" cstate="print"/>
          <a:srcRect/>
          <a:stretch>
            <a:fillRect/>
          </a:stretch>
        </p:blipFill>
        <p:spPr bwMode="auto">
          <a:xfrm>
            <a:off x="2475441" y="4178300"/>
            <a:ext cx="2120900" cy="1041400"/>
          </a:xfrm>
          <a:prstGeom prst="rect">
            <a:avLst/>
          </a:prstGeom>
          <a:noFill/>
          <a:ln w="9525">
            <a:noFill/>
            <a:miter lim="800000"/>
            <a:headEnd/>
            <a:tailEnd/>
          </a:ln>
        </p:spPr>
      </p:pic>
      <p:sp>
        <p:nvSpPr>
          <p:cNvPr id="12" name="Rectangle 16"/>
          <p:cNvSpPr/>
          <p:nvPr/>
        </p:nvSpPr>
        <p:spPr>
          <a:xfrm>
            <a:off x="5904441" y="2811461"/>
            <a:ext cx="1143000" cy="406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Se </a:t>
            </a:r>
            <a:r>
              <a:rPr lang="en-US" sz="1400" dirty="0" err="1">
                <a:solidFill>
                  <a:prstClr val="black"/>
                </a:solidFill>
                <a:latin typeface="Helvetica" panose="020B0604020202020204" pitchFamily="34" charset="0"/>
                <a:cs typeface="Helvetica" panose="020B0604020202020204" pitchFamily="34" charset="0"/>
              </a:rPr>
              <a:t>ejecuta</a:t>
            </a:r>
            <a:r>
              <a:rPr lang="en-US" sz="1400" dirty="0">
                <a:solidFill>
                  <a:prstClr val="black"/>
                </a:solidFill>
                <a:latin typeface="Helvetica" panose="020B0604020202020204" pitchFamily="34" charset="0"/>
                <a:cs typeface="Helvetica" panose="020B0604020202020204" pitchFamily="34" charset="0"/>
              </a:rPr>
              <a:t> N </a:t>
            </a:r>
            <a:r>
              <a:rPr lang="en-US" sz="1400" dirty="0" err="1">
                <a:solidFill>
                  <a:prstClr val="black"/>
                </a:solidFill>
                <a:latin typeface="Helvetica" panose="020B0604020202020204" pitchFamily="34" charset="0"/>
                <a:cs typeface="Helvetica" panose="020B0604020202020204" pitchFamily="34" charset="0"/>
              </a:rPr>
              <a:t>veces</a:t>
            </a:r>
            <a:endParaRPr lang="en-US" sz="1400" dirty="0">
              <a:solidFill>
                <a:prstClr val="black"/>
              </a:solidFill>
              <a:latin typeface="Helvetica" panose="020B0604020202020204" pitchFamily="34" charset="0"/>
              <a:cs typeface="Helvetica" panose="020B0604020202020204" pitchFamily="34" charset="0"/>
            </a:endParaRPr>
          </a:p>
        </p:txBody>
      </p:sp>
      <p:sp>
        <p:nvSpPr>
          <p:cNvPr id="13" name="Isosceles Triangle 17"/>
          <p:cNvSpPr/>
          <p:nvPr/>
        </p:nvSpPr>
        <p:spPr>
          <a:xfrm rot="10800000">
            <a:off x="5904441" y="3217860"/>
            <a:ext cx="1143000" cy="427039"/>
          </a:xfrm>
          <a:prstGeom prst="triangle">
            <a:avLst>
              <a:gd name="adj" fmla="val 4920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14" name="Picture 2"/>
          <p:cNvPicPr>
            <a:picLocks noChangeAspect="1" noChangeArrowheads="1"/>
          </p:cNvPicPr>
          <p:nvPr/>
        </p:nvPicPr>
        <p:blipFill>
          <a:blip r:embed="rId5" cstate="print"/>
          <a:srcRect/>
          <a:stretch>
            <a:fillRect/>
          </a:stretch>
        </p:blipFill>
        <p:spPr bwMode="auto">
          <a:xfrm>
            <a:off x="6818841" y="4102100"/>
            <a:ext cx="2120900" cy="1041400"/>
          </a:xfrm>
          <a:prstGeom prst="rect">
            <a:avLst/>
          </a:prstGeom>
          <a:noFill/>
          <a:ln w="9525">
            <a:noFill/>
            <a:miter lim="800000"/>
            <a:headEnd/>
            <a:tailEnd/>
          </a:ln>
        </p:spPr>
      </p:pic>
      <p:sp>
        <p:nvSpPr>
          <p:cNvPr id="15" name="Rectangle 19"/>
          <p:cNvSpPr/>
          <p:nvPr/>
        </p:nvSpPr>
        <p:spPr>
          <a:xfrm>
            <a:off x="6437841" y="6235700"/>
            <a:ext cx="1676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Contador de </a:t>
            </a:r>
            <a:r>
              <a:rPr lang="en-US" sz="1400" dirty="0" err="1">
                <a:solidFill>
                  <a:prstClr val="black"/>
                </a:solidFill>
                <a:latin typeface="Helvetica" panose="020B0604020202020204" pitchFamily="34" charset="0"/>
                <a:cs typeface="Helvetica" panose="020B0604020202020204" pitchFamily="34" charset="0"/>
              </a:rPr>
              <a:t>iteración</a:t>
            </a:r>
            <a:endParaRPr lang="en-US" sz="1400" dirty="0">
              <a:solidFill>
                <a:prstClr val="black"/>
              </a:solidFill>
              <a:latin typeface="Helvetica" panose="020B0604020202020204" pitchFamily="34" charset="0"/>
              <a:cs typeface="Helvetica" panose="020B0604020202020204" pitchFamily="34" charset="0"/>
            </a:endParaRPr>
          </a:p>
        </p:txBody>
      </p:sp>
      <p:sp>
        <p:nvSpPr>
          <p:cNvPr id="16" name="Isosceles Triangle 20"/>
          <p:cNvSpPr/>
          <p:nvPr/>
        </p:nvSpPr>
        <p:spPr>
          <a:xfrm rot="10800000" flipV="1">
            <a:off x="6437841" y="5702300"/>
            <a:ext cx="1676400" cy="533400"/>
          </a:xfrm>
          <a:prstGeom prst="triangle">
            <a:avLst>
              <a:gd name="adj" fmla="val 8794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9261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a:t>Matemática basada en texto</a:t>
            </a:r>
          </a:p>
        </p:txBody>
      </p:sp>
      <p:pic>
        <p:nvPicPr>
          <p:cNvPr id="5" name="Picture 3"/>
          <p:cNvPicPr>
            <a:picLocks noChangeAspect="1" noChangeArrowheads="1"/>
          </p:cNvPicPr>
          <p:nvPr/>
        </p:nvPicPr>
        <p:blipFill>
          <a:blip r:embed="rId3" cstate="print"/>
          <a:srcRect/>
          <a:stretch>
            <a:fillRect/>
          </a:stretch>
        </p:blipFill>
        <p:spPr bwMode="auto">
          <a:xfrm>
            <a:off x="2895600" y="2285999"/>
            <a:ext cx="6424613" cy="2933700"/>
          </a:xfrm>
          <a:prstGeom prst="rect">
            <a:avLst/>
          </a:prstGeom>
          <a:noFill/>
          <a:ln w="9525">
            <a:noFill/>
            <a:miter lim="800000"/>
            <a:headEnd/>
            <a:tailEnd/>
          </a:ln>
        </p:spPr>
      </p:pic>
      <p:sp>
        <p:nvSpPr>
          <p:cNvPr id="6" name="Rectangle 6"/>
          <p:cNvSpPr/>
          <p:nvPr/>
        </p:nvSpPr>
        <p:spPr>
          <a:xfrm>
            <a:off x="6705600" y="1514475"/>
            <a:ext cx="1371600" cy="466724"/>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Nodo</a:t>
            </a:r>
            <a:r>
              <a:rPr lang="en-US" sz="1400" dirty="0">
                <a:solidFill>
                  <a:prstClr val="black"/>
                </a:solidFill>
                <a:latin typeface="Helvetica" panose="020B0604020202020204" pitchFamily="34" charset="0"/>
                <a:cs typeface="Helvetica" panose="020B0604020202020204" pitchFamily="34" charset="0"/>
              </a:rPr>
              <a:t> de </a:t>
            </a:r>
            <a:r>
              <a:rPr lang="en-US" sz="1400" dirty="0" err="1">
                <a:solidFill>
                  <a:prstClr val="black"/>
                </a:solidFill>
                <a:latin typeface="Helvetica" panose="020B0604020202020204" pitchFamily="34" charset="0"/>
                <a:cs typeface="Helvetica" panose="020B0604020202020204" pitchFamily="34" charset="0"/>
              </a:rPr>
              <a:t>fórmula</a:t>
            </a:r>
            <a:endParaRPr lang="en-US" sz="1400" dirty="0">
              <a:solidFill>
                <a:prstClr val="black"/>
              </a:solidFill>
              <a:latin typeface="Helvetica" panose="020B0604020202020204" pitchFamily="34" charset="0"/>
              <a:cs typeface="Helvetica" panose="020B0604020202020204" pitchFamily="34" charset="0"/>
            </a:endParaRPr>
          </a:p>
        </p:txBody>
      </p:sp>
      <p:sp>
        <p:nvSpPr>
          <p:cNvPr id="7" name="Isosceles Triangle 7"/>
          <p:cNvSpPr/>
          <p:nvPr/>
        </p:nvSpPr>
        <p:spPr>
          <a:xfrm rot="10800000">
            <a:off x="6705600" y="1981199"/>
            <a:ext cx="1371600" cy="533400"/>
          </a:xfrm>
          <a:prstGeom prst="triangle">
            <a:avLst>
              <a:gd name="adj" fmla="val 4920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8" name="Rectangle 8"/>
          <p:cNvSpPr/>
          <p:nvPr/>
        </p:nvSpPr>
        <p:spPr>
          <a:xfrm>
            <a:off x="4648200" y="5333999"/>
            <a:ext cx="2057400" cy="709614"/>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Click derecho, </a:t>
            </a:r>
            <a:r>
              <a:rPr lang="en-US" sz="1400" dirty="0" err="1">
                <a:solidFill>
                  <a:prstClr val="black"/>
                </a:solidFill>
                <a:latin typeface="Helvetica" panose="020B0604020202020204" pitchFamily="34" charset="0"/>
                <a:cs typeface="Helvetica" panose="020B0604020202020204" pitchFamily="34" charset="0"/>
              </a:rPr>
              <a:t>seleccione</a:t>
            </a:r>
            <a:r>
              <a:rPr lang="en-US" sz="1400" dirty="0">
                <a:solidFill>
                  <a:prstClr val="black"/>
                </a:solidFill>
                <a:latin typeface="Helvetica" panose="020B0604020202020204" pitchFamily="34" charset="0"/>
                <a:cs typeface="Helvetica" panose="020B0604020202020204" pitchFamily="34" charset="0"/>
              </a:rPr>
              <a:t> Syntax Help para </a:t>
            </a:r>
            <a:r>
              <a:rPr lang="en-US" sz="1400" dirty="0" err="1">
                <a:solidFill>
                  <a:prstClr val="black"/>
                </a:solidFill>
                <a:latin typeface="Helvetica" panose="020B0604020202020204" pitchFamily="34" charset="0"/>
                <a:cs typeface="Helvetica" panose="020B0604020202020204" pitchFamily="34" charset="0"/>
              </a:rPr>
              <a:t>revisión</a:t>
            </a:r>
            <a:endParaRPr lang="en-US" sz="1400" dirty="0">
              <a:solidFill>
                <a:prstClr val="black"/>
              </a:solidFill>
              <a:latin typeface="Helvetica" panose="020B0604020202020204" pitchFamily="34" charset="0"/>
              <a:cs typeface="Helvetica" panose="020B0604020202020204" pitchFamily="34" charset="0"/>
            </a:endParaRPr>
          </a:p>
        </p:txBody>
      </p:sp>
      <p:sp>
        <p:nvSpPr>
          <p:cNvPr id="9" name="Isosceles Triangle 9"/>
          <p:cNvSpPr/>
          <p:nvPr/>
        </p:nvSpPr>
        <p:spPr>
          <a:xfrm rot="10800000" flipV="1">
            <a:off x="4648200" y="5029199"/>
            <a:ext cx="2057400" cy="304800"/>
          </a:xfrm>
          <a:prstGeom prst="triangle">
            <a:avLst>
              <a:gd name="adj" fmla="val 1216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02896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srcRect/>
          <a:stretch>
            <a:fillRect/>
          </a:stretch>
        </p:blipFill>
        <p:spPr bwMode="auto">
          <a:xfrm>
            <a:off x="2148713" y="4902200"/>
            <a:ext cx="5181600" cy="1752600"/>
          </a:xfrm>
          <a:prstGeom prst="rect">
            <a:avLst/>
          </a:prstGeom>
          <a:noFill/>
          <a:ln w="9525">
            <a:noFill/>
            <a:miter lim="800000"/>
            <a:headEnd/>
            <a:tailEnd/>
          </a:ln>
        </p:spPr>
      </p:pic>
      <p:sp>
        <p:nvSpPr>
          <p:cNvPr id="2" name="Título 1"/>
          <p:cNvSpPr>
            <a:spLocks noGrp="1"/>
          </p:cNvSpPr>
          <p:nvPr>
            <p:ph type="title"/>
          </p:nvPr>
        </p:nvSpPr>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a:t>Los sub </a:t>
            </a:r>
            <a:r>
              <a:rPr lang="es-MX" dirty="0" err="1"/>
              <a:t>VIs</a:t>
            </a:r>
            <a:endParaRPr lang="es-MX" dirty="0"/>
          </a:p>
        </p:txBody>
      </p:sp>
      <p:pic>
        <p:nvPicPr>
          <p:cNvPr id="5" name="Picture 7"/>
          <p:cNvPicPr>
            <a:picLocks noChangeAspect="1" noChangeArrowheads="1"/>
          </p:cNvPicPr>
          <p:nvPr/>
        </p:nvPicPr>
        <p:blipFill>
          <a:blip r:embed="rId4" cstate="print"/>
          <a:srcRect/>
          <a:stretch>
            <a:fillRect/>
          </a:stretch>
        </p:blipFill>
        <p:spPr bwMode="auto">
          <a:xfrm>
            <a:off x="4735551" y="1637595"/>
            <a:ext cx="3543520" cy="2787371"/>
          </a:xfrm>
          <a:prstGeom prst="rect">
            <a:avLst/>
          </a:prstGeom>
          <a:noFill/>
          <a:ln w="9525">
            <a:noFill/>
            <a:miter lim="800000"/>
            <a:headEnd/>
            <a:tailEnd/>
          </a:ln>
        </p:spPr>
      </p:pic>
      <p:sp>
        <p:nvSpPr>
          <p:cNvPr id="6" name="Content Placeholder 2"/>
          <p:cNvSpPr>
            <a:spLocks noGrp="1"/>
          </p:cNvSpPr>
          <p:nvPr>
            <p:ph idx="1"/>
          </p:nvPr>
        </p:nvSpPr>
        <p:spPr>
          <a:xfrm>
            <a:off x="627265" y="1789995"/>
            <a:ext cx="3625686" cy="4546392"/>
          </a:xfrm>
        </p:spPr>
        <p:txBody>
          <a:bodyPr>
            <a:normAutofit/>
          </a:bodyPr>
          <a:lstStyle/>
          <a:p>
            <a:r>
              <a:rPr lang="es-MX" sz="2400" dirty="0">
                <a:solidFill>
                  <a:schemeClr val="tx1">
                    <a:lumMod val="75000"/>
                    <a:lumOff val="25000"/>
                  </a:schemeClr>
                </a:solidFill>
                <a:latin typeface="Helvetica" panose="020B0604020202020204" pitchFamily="34" charset="0"/>
                <a:cs typeface="Helvetica" panose="020B0604020202020204" pitchFamily="34" charset="0"/>
              </a:rPr>
              <a:t>Doble </a:t>
            </a:r>
            <a:r>
              <a:rPr lang="es-MX" sz="2400" dirty="0" err="1">
                <a:solidFill>
                  <a:schemeClr val="tx1">
                    <a:lumMod val="75000"/>
                    <a:lumOff val="25000"/>
                  </a:schemeClr>
                </a:solidFill>
                <a:latin typeface="Helvetica" panose="020B0604020202020204" pitchFamily="34" charset="0"/>
                <a:cs typeface="Helvetica" panose="020B0604020202020204" pitchFamily="34" charset="0"/>
              </a:rPr>
              <a:t>click</a:t>
            </a:r>
            <a:r>
              <a:rPr lang="es-MX" sz="2400" dirty="0">
                <a:solidFill>
                  <a:schemeClr val="tx1">
                    <a:lumMod val="75000"/>
                    <a:lumOff val="25000"/>
                  </a:schemeClr>
                </a:solidFill>
                <a:latin typeface="Helvetica" panose="020B0604020202020204" pitchFamily="34" charset="0"/>
                <a:cs typeface="Helvetica" panose="020B0604020202020204" pitchFamily="34" charset="0"/>
              </a:rPr>
              <a:t> en un sub VI lo abre</a:t>
            </a:r>
          </a:p>
          <a:p>
            <a:r>
              <a:rPr lang="es-MX" sz="2400" dirty="0">
                <a:solidFill>
                  <a:schemeClr val="tx1">
                    <a:lumMod val="75000"/>
                    <a:lumOff val="25000"/>
                  </a:schemeClr>
                </a:solidFill>
                <a:latin typeface="Helvetica" panose="020B0604020202020204" pitchFamily="34" charset="0"/>
                <a:cs typeface="Helvetica" panose="020B0604020202020204" pitchFamily="34" charset="0"/>
              </a:rPr>
              <a:t>Use el panel de conexiones para accede a controles e indicadores</a:t>
            </a:r>
          </a:p>
        </p:txBody>
      </p:sp>
      <p:sp>
        <p:nvSpPr>
          <p:cNvPr id="7" name="Frame 7"/>
          <p:cNvSpPr/>
          <p:nvPr/>
        </p:nvSpPr>
        <p:spPr>
          <a:xfrm>
            <a:off x="4125951" y="5711121"/>
            <a:ext cx="552450" cy="539750"/>
          </a:xfrm>
          <a:prstGeom prst="frame">
            <a:avLst>
              <a:gd name="adj1" fmla="val 6528"/>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Helvetica" panose="020B0604020202020204" pitchFamily="34" charset="0"/>
              <a:cs typeface="Helvetica" panose="020B0604020202020204" pitchFamily="34" charset="0"/>
            </a:endParaRPr>
          </a:p>
        </p:txBody>
      </p:sp>
      <p:cxnSp>
        <p:nvCxnSpPr>
          <p:cNvPr id="8" name="Straight Connector 9"/>
          <p:cNvCxnSpPr/>
          <p:nvPr/>
        </p:nvCxnSpPr>
        <p:spPr>
          <a:xfrm flipH="1">
            <a:off x="4140465" y="1713795"/>
            <a:ext cx="595086" cy="40481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10"/>
          <p:cNvCxnSpPr/>
          <p:nvPr/>
        </p:nvCxnSpPr>
        <p:spPr>
          <a:xfrm flipH="1">
            <a:off x="4659351" y="5599995"/>
            <a:ext cx="5638800" cy="6191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 name="Frame 12"/>
          <p:cNvSpPr/>
          <p:nvPr/>
        </p:nvSpPr>
        <p:spPr>
          <a:xfrm>
            <a:off x="7650203" y="1875721"/>
            <a:ext cx="333373" cy="319087"/>
          </a:xfrm>
          <a:prstGeom prst="frame">
            <a:avLst>
              <a:gd name="adj1" fmla="val 6528"/>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11" name="Rectangle 13"/>
          <p:cNvSpPr/>
          <p:nvPr/>
        </p:nvSpPr>
        <p:spPr>
          <a:xfrm>
            <a:off x="8697951" y="1789995"/>
            <a:ext cx="1174712"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Panel de </a:t>
            </a:r>
            <a:r>
              <a:rPr lang="en-US" sz="1400" dirty="0" err="1">
                <a:solidFill>
                  <a:prstClr val="black"/>
                </a:solidFill>
                <a:latin typeface="Helvetica" panose="020B0604020202020204" pitchFamily="34" charset="0"/>
                <a:cs typeface="Helvetica" panose="020B0604020202020204" pitchFamily="34" charset="0"/>
              </a:rPr>
              <a:t>conexiones</a:t>
            </a:r>
            <a:endParaRPr lang="en-US" sz="1400" dirty="0">
              <a:solidFill>
                <a:prstClr val="black"/>
              </a:solidFill>
              <a:latin typeface="Helvetica" panose="020B0604020202020204" pitchFamily="34" charset="0"/>
              <a:cs typeface="Helvetica" panose="020B0604020202020204" pitchFamily="34" charset="0"/>
            </a:endParaRPr>
          </a:p>
        </p:txBody>
      </p:sp>
      <p:sp>
        <p:nvSpPr>
          <p:cNvPr id="12" name="Isosceles Triangle 14"/>
          <p:cNvSpPr/>
          <p:nvPr/>
        </p:nvSpPr>
        <p:spPr>
          <a:xfrm rot="16200000">
            <a:off x="8126451" y="1675695"/>
            <a:ext cx="457200" cy="685800"/>
          </a:xfrm>
          <a:prstGeom prst="triangle">
            <a:avLst>
              <a:gd name="adj" fmla="val 4071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13" name="Picture 8"/>
          <p:cNvPicPr>
            <a:picLocks noChangeAspect="1" noChangeArrowheads="1"/>
          </p:cNvPicPr>
          <p:nvPr/>
        </p:nvPicPr>
        <p:blipFill>
          <a:blip r:embed="rId5" cstate="print"/>
          <a:srcRect/>
          <a:stretch>
            <a:fillRect/>
          </a:stretch>
        </p:blipFill>
        <p:spPr bwMode="auto">
          <a:xfrm>
            <a:off x="5268951" y="2399595"/>
            <a:ext cx="5115123" cy="3209925"/>
          </a:xfrm>
          <a:prstGeom prst="rect">
            <a:avLst/>
          </a:prstGeom>
          <a:noFill/>
          <a:ln w="9525">
            <a:noFill/>
            <a:miter lim="800000"/>
            <a:headEnd/>
            <a:tailEnd/>
          </a:ln>
        </p:spPr>
      </p:pic>
    </p:spTree>
    <p:extLst>
      <p:ext uri="{BB962C8B-B14F-4D97-AF65-F5344CB8AC3E}">
        <p14:creationId xmlns:p14="http://schemas.microsoft.com/office/powerpoint/2010/main" val="3795680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pPr>
              <a:spcAft>
                <a:spcPct val="10000"/>
              </a:spcAft>
              <a:buClr>
                <a:schemeClr val="tx1"/>
              </a:buClr>
            </a:pPr>
            <a:r>
              <a:rPr lang="es-MX" sz="2400" dirty="0">
                <a:solidFill>
                  <a:schemeClr val="tx1">
                    <a:lumMod val="75000"/>
                    <a:lumOff val="25000"/>
                  </a:schemeClr>
                </a:solidFill>
                <a:latin typeface="Helvetica" panose="020B0604020202020204" pitchFamily="34" charset="0"/>
                <a:cs typeface="Helvetica" panose="020B0604020202020204" pitchFamily="34" charset="0"/>
              </a:rPr>
              <a:t>Estructura de datos que agrupa diferentes valores</a:t>
            </a:r>
          </a:p>
          <a:p>
            <a:pPr>
              <a:spcAft>
                <a:spcPct val="10000"/>
              </a:spcAft>
              <a:buClr>
                <a:schemeClr val="tx1"/>
              </a:buClr>
            </a:pPr>
            <a:r>
              <a:rPr lang="es-MX" sz="2400" dirty="0">
                <a:solidFill>
                  <a:schemeClr val="tx1">
                    <a:lumMod val="75000"/>
                    <a:lumOff val="25000"/>
                  </a:schemeClr>
                </a:solidFill>
                <a:latin typeface="Helvetica" panose="020B0604020202020204" pitchFamily="34" charset="0"/>
                <a:cs typeface="Helvetica" panose="020B0604020202020204" pitchFamily="34" charset="0"/>
              </a:rPr>
              <a:t>Los datos pueden ser de diferentes tipos</a:t>
            </a:r>
          </a:p>
          <a:p>
            <a:pPr>
              <a:spcAft>
                <a:spcPct val="10000"/>
              </a:spcAft>
              <a:buClr>
                <a:schemeClr val="tx1"/>
              </a:buClr>
            </a:pPr>
            <a:r>
              <a:rPr lang="es-MX" dirty="0">
                <a:solidFill>
                  <a:schemeClr val="tx1">
                    <a:lumMod val="75000"/>
                    <a:lumOff val="25000"/>
                  </a:schemeClr>
                </a:solidFill>
                <a:latin typeface="Helvetica" panose="020B0604020202020204" pitchFamily="34" charset="0"/>
                <a:cs typeface="Helvetica" panose="020B0604020202020204" pitchFamily="34" charset="0"/>
              </a:rPr>
              <a:t>Los elementos deben ser todos controles o indicadores</a:t>
            </a:r>
            <a:endParaRPr lang="es-MX" sz="2400" dirty="0">
              <a:solidFill>
                <a:schemeClr val="tx1">
                  <a:lumMod val="75000"/>
                  <a:lumOff val="25000"/>
                </a:schemeClr>
              </a:solidFill>
              <a:latin typeface="Helvetica" panose="020B0604020202020204" pitchFamily="34" charset="0"/>
              <a:cs typeface="Helvetica" panose="020B0604020202020204" pitchFamily="34" charset="0"/>
            </a:endParaRPr>
          </a:p>
          <a:p>
            <a:pPr>
              <a:spcAft>
                <a:spcPct val="10000"/>
              </a:spcAft>
              <a:buClr>
                <a:schemeClr val="tx1"/>
              </a:buClr>
            </a:pPr>
            <a:r>
              <a:rPr lang="es-MX" dirty="0">
                <a:solidFill>
                  <a:schemeClr val="tx1">
                    <a:lumMod val="75000"/>
                    <a:lumOff val="25000"/>
                  </a:schemeClr>
                </a:solidFill>
                <a:latin typeface="Helvetica" panose="020B0604020202020204" pitchFamily="34" charset="0"/>
                <a:cs typeface="Helvetica" panose="020B0604020202020204" pitchFamily="34" charset="0"/>
              </a:rPr>
              <a:t>Se parecen a los alambres dentro de un cable</a:t>
            </a:r>
            <a:endParaRPr lang="es-MX" sz="2400" dirty="0">
              <a:solidFill>
                <a:schemeClr val="tx1">
                  <a:lumMod val="75000"/>
                  <a:lumOff val="25000"/>
                </a:schemeClr>
              </a:solidFill>
              <a:latin typeface="Helvetica" panose="020B0604020202020204" pitchFamily="34" charset="0"/>
              <a:cs typeface="Helvetica" panose="020B0604020202020204" pitchFamily="34" charset="0"/>
            </a:endParaRPr>
          </a:p>
          <a:p>
            <a:pPr marL="231775" lvl="1" indent="-4763">
              <a:spcAft>
                <a:spcPct val="10000"/>
              </a:spcAft>
              <a:buClr>
                <a:schemeClr val="tx1"/>
              </a:buClr>
              <a:buNone/>
            </a:pPr>
            <a:r>
              <a:rPr lang="es-MX" sz="2000" dirty="0">
                <a:solidFill>
                  <a:schemeClr val="tx1">
                    <a:lumMod val="75000"/>
                    <a:lumOff val="25000"/>
                  </a:schemeClr>
                </a:solidFill>
                <a:latin typeface="Helvetica" panose="020B0604020202020204" pitchFamily="34" charset="0"/>
                <a:cs typeface="Helvetica" panose="020B0604020202020204" pitchFamily="34" charset="0"/>
              </a:rPr>
              <a:t>Es más sencillo meter todos los datos en un cable que pasarlos individualmente</a:t>
            </a:r>
          </a:p>
          <a:p>
            <a:pPr>
              <a:spcAft>
                <a:spcPct val="10000"/>
              </a:spcAft>
              <a:buClr>
                <a:schemeClr val="tx1"/>
              </a:buClr>
            </a:pPr>
            <a:r>
              <a:rPr lang="es-MX" sz="2400" b="1" dirty="0">
                <a:solidFill>
                  <a:schemeClr val="tx1">
                    <a:lumMod val="75000"/>
                    <a:lumOff val="25000"/>
                  </a:schemeClr>
                </a:solidFill>
                <a:latin typeface="Helvetica" panose="020B0604020202020204" pitchFamily="34" charset="0"/>
                <a:cs typeface="Helvetica" panose="020B0604020202020204" pitchFamily="34" charset="0"/>
              </a:rPr>
              <a:t>El orden es importante</a:t>
            </a:r>
          </a:p>
        </p:txBody>
      </p:sp>
      <p:sp>
        <p:nvSpPr>
          <p:cNvPr id="4" name="Marcador de texto 3"/>
          <p:cNvSpPr>
            <a:spLocks noGrp="1"/>
          </p:cNvSpPr>
          <p:nvPr>
            <p:ph type="body" sz="quarter" idx="10"/>
          </p:nvPr>
        </p:nvSpPr>
        <p:spPr/>
        <p:txBody>
          <a:bodyPr/>
          <a:lstStyle/>
          <a:p>
            <a:r>
              <a:rPr lang="es-MX" dirty="0"/>
              <a:t>Los </a:t>
            </a:r>
            <a:r>
              <a:rPr lang="es-MX" dirty="0" err="1"/>
              <a:t>clusters</a:t>
            </a:r>
            <a:endParaRPr lang="es-MX" dirty="0"/>
          </a:p>
        </p:txBody>
      </p:sp>
      <p:pic>
        <p:nvPicPr>
          <p:cNvPr id="5" name="Picture 2"/>
          <p:cNvPicPr>
            <a:picLocks noChangeAspect="1" noChangeArrowheads="1"/>
          </p:cNvPicPr>
          <p:nvPr/>
        </p:nvPicPr>
        <p:blipFill>
          <a:blip r:embed="rId3" cstate="print"/>
          <a:srcRect/>
          <a:stretch>
            <a:fillRect/>
          </a:stretch>
        </p:blipFill>
        <p:spPr bwMode="auto">
          <a:xfrm>
            <a:off x="6425048" y="4538662"/>
            <a:ext cx="5286824" cy="1952625"/>
          </a:xfrm>
          <a:prstGeom prst="rect">
            <a:avLst/>
          </a:prstGeom>
          <a:noFill/>
          <a:ln w="9525">
            <a:noFill/>
            <a:miter lim="800000"/>
            <a:headEnd/>
            <a:tailEnd/>
          </a:ln>
        </p:spPr>
      </p:pic>
      <p:grpSp>
        <p:nvGrpSpPr>
          <p:cNvPr id="6" name="Group 4"/>
          <p:cNvGrpSpPr>
            <a:grpSpLocks/>
          </p:cNvGrpSpPr>
          <p:nvPr/>
        </p:nvGrpSpPr>
        <p:grpSpPr bwMode="auto">
          <a:xfrm>
            <a:off x="1575288" y="5210175"/>
            <a:ext cx="3200400" cy="609600"/>
            <a:chOff x="1921" y="2496"/>
            <a:chExt cx="1151" cy="192"/>
          </a:xfrm>
        </p:grpSpPr>
        <p:sp>
          <p:nvSpPr>
            <p:cNvPr id="7" name="Line 5"/>
            <p:cNvSpPr>
              <a:spLocks noChangeShapeType="1"/>
            </p:cNvSpPr>
            <p:nvPr/>
          </p:nvSpPr>
          <p:spPr bwMode="auto">
            <a:xfrm flipH="1">
              <a:off x="1947" y="2592"/>
              <a:ext cx="288" cy="0"/>
            </a:xfrm>
            <a:prstGeom prst="line">
              <a:avLst/>
            </a:prstGeom>
            <a:noFill/>
            <a:ln w="25400">
              <a:solidFill>
                <a:srgbClr val="33CC33"/>
              </a:solidFill>
              <a:round/>
              <a:headEnd type="none" w="sm" len="sm"/>
              <a:tailEnd type="none" w="sm" len="sm"/>
            </a:ln>
            <a:effectLst/>
          </p:spPr>
          <p:txBody>
            <a:bodyPr wrap="none" anchor="ctr"/>
            <a:lstStyle/>
            <a:p>
              <a:endParaRPr lang="en-US" dirty="0">
                <a:latin typeface="Helvetica" panose="020B0604020202020204" pitchFamily="34" charset="0"/>
                <a:cs typeface="Helvetica" panose="020B0604020202020204" pitchFamily="34" charset="0"/>
              </a:endParaRPr>
            </a:p>
          </p:txBody>
        </p:sp>
        <p:sp>
          <p:nvSpPr>
            <p:cNvPr id="8" name="Arc 6"/>
            <p:cNvSpPr>
              <a:spLocks/>
            </p:cNvSpPr>
            <p:nvPr/>
          </p:nvSpPr>
          <p:spPr bwMode="auto">
            <a:xfrm>
              <a:off x="1931" y="2496"/>
              <a:ext cx="305" cy="48"/>
            </a:xfrm>
            <a:custGeom>
              <a:avLst/>
              <a:gdLst>
                <a:gd name="G0" fmla="+- 21600 0 0"/>
                <a:gd name="G1" fmla="+- 0 0 0"/>
                <a:gd name="G2" fmla="+- 21600 0 0"/>
                <a:gd name="T0" fmla="*/ 27474 w 27474"/>
                <a:gd name="T1" fmla="*/ 20786 h 21600"/>
                <a:gd name="T2" fmla="*/ 0 w 27474"/>
                <a:gd name="T3" fmla="*/ 0 h 21600"/>
                <a:gd name="T4" fmla="*/ 21600 w 27474"/>
                <a:gd name="T5" fmla="*/ 0 h 21600"/>
              </a:gdLst>
              <a:ahLst/>
              <a:cxnLst>
                <a:cxn ang="0">
                  <a:pos x="T0" y="T1"/>
                </a:cxn>
                <a:cxn ang="0">
                  <a:pos x="T2" y="T3"/>
                </a:cxn>
                <a:cxn ang="0">
                  <a:pos x="T4" y="T5"/>
                </a:cxn>
              </a:cxnLst>
              <a:rect l="0" t="0" r="r" b="b"/>
              <a:pathLst>
                <a:path w="27474" h="21600" fill="none" extrusionOk="0">
                  <a:moveTo>
                    <a:pt x="27473" y="20785"/>
                  </a:moveTo>
                  <a:cubicBezTo>
                    <a:pt x="25562" y="21326"/>
                    <a:pt x="23586" y="21599"/>
                    <a:pt x="21600" y="21600"/>
                  </a:cubicBezTo>
                  <a:cubicBezTo>
                    <a:pt x="9670" y="21600"/>
                    <a:pt x="0" y="11929"/>
                    <a:pt x="0" y="0"/>
                  </a:cubicBezTo>
                </a:path>
                <a:path w="27474" h="21600" stroke="0" extrusionOk="0">
                  <a:moveTo>
                    <a:pt x="27473" y="20785"/>
                  </a:moveTo>
                  <a:cubicBezTo>
                    <a:pt x="25562" y="21326"/>
                    <a:pt x="23586" y="21599"/>
                    <a:pt x="21600" y="21600"/>
                  </a:cubicBezTo>
                  <a:cubicBezTo>
                    <a:pt x="9670" y="21600"/>
                    <a:pt x="0" y="11929"/>
                    <a:pt x="0" y="0"/>
                  </a:cubicBezTo>
                  <a:lnTo>
                    <a:pt x="21600" y="0"/>
                  </a:lnTo>
                  <a:close/>
                </a:path>
              </a:pathLst>
            </a:custGeom>
            <a:noFill/>
            <a:ln w="50800" cap="rnd">
              <a:solidFill>
                <a:srgbClr val="FF66CC"/>
              </a:solidFill>
              <a:round/>
              <a:headEnd type="none" w="sm" len="sm"/>
              <a:tailEnd type="none" w="sm" len="sm"/>
            </a:ln>
            <a:effectLst/>
          </p:spPr>
          <p:txBody>
            <a:bodyPr wrap="none" anchor="ctr"/>
            <a:lstStyle/>
            <a:p>
              <a:endParaRPr lang="en-US" dirty="0">
                <a:latin typeface="Helvetica" panose="020B0604020202020204" pitchFamily="34" charset="0"/>
                <a:cs typeface="Helvetica" panose="020B0604020202020204" pitchFamily="34" charset="0"/>
              </a:endParaRPr>
            </a:p>
          </p:txBody>
        </p:sp>
        <p:sp>
          <p:nvSpPr>
            <p:cNvPr id="9" name="Arc 7"/>
            <p:cNvSpPr>
              <a:spLocks/>
            </p:cNvSpPr>
            <p:nvPr/>
          </p:nvSpPr>
          <p:spPr bwMode="auto">
            <a:xfrm rot="10800000">
              <a:off x="1921" y="2640"/>
              <a:ext cx="315" cy="48"/>
            </a:xfrm>
            <a:custGeom>
              <a:avLst/>
              <a:gdLst>
                <a:gd name="G0" fmla="+- 6831 0 0"/>
                <a:gd name="G1" fmla="+- 0 0 0"/>
                <a:gd name="G2" fmla="+- 21600 0 0"/>
                <a:gd name="T0" fmla="*/ 28356 w 28356"/>
                <a:gd name="T1" fmla="*/ 1801 h 21600"/>
                <a:gd name="T2" fmla="*/ 0 w 28356"/>
                <a:gd name="T3" fmla="*/ 20492 h 21600"/>
                <a:gd name="T4" fmla="*/ 6831 w 28356"/>
                <a:gd name="T5" fmla="*/ 0 h 21600"/>
              </a:gdLst>
              <a:ahLst/>
              <a:cxnLst>
                <a:cxn ang="0">
                  <a:pos x="T0" y="T1"/>
                </a:cxn>
                <a:cxn ang="0">
                  <a:pos x="T2" y="T3"/>
                </a:cxn>
                <a:cxn ang="0">
                  <a:pos x="T4" y="T5"/>
                </a:cxn>
              </a:cxnLst>
              <a:rect l="0" t="0" r="r" b="b"/>
              <a:pathLst>
                <a:path w="28356" h="21600" fill="none" extrusionOk="0">
                  <a:moveTo>
                    <a:pt x="28355" y="1800"/>
                  </a:moveTo>
                  <a:cubicBezTo>
                    <a:pt x="27419" y="12993"/>
                    <a:pt x="18062" y="21599"/>
                    <a:pt x="6831" y="21600"/>
                  </a:cubicBezTo>
                  <a:cubicBezTo>
                    <a:pt x="4509" y="21600"/>
                    <a:pt x="2202" y="21225"/>
                    <a:pt x="0" y="20491"/>
                  </a:cubicBezTo>
                </a:path>
                <a:path w="28356" h="21600" stroke="0" extrusionOk="0">
                  <a:moveTo>
                    <a:pt x="28355" y="1800"/>
                  </a:moveTo>
                  <a:cubicBezTo>
                    <a:pt x="27419" y="12993"/>
                    <a:pt x="18062" y="21599"/>
                    <a:pt x="6831" y="21600"/>
                  </a:cubicBezTo>
                  <a:cubicBezTo>
                    <a:pt x="4509" y="21600"/>
                    <a:pt x="2202" y="21225"/>
                    <a:pt x="0" y="20491"/>
                  </a:cubicBezTo>
                  <a:lnTo>
                    <a:pt x="6831" y="0"/>
                  </a:lnTo>
                  <a:close/>
                </a:path>
              </a:pathLst>
            </a:custGeom>
            <a:noFill/>
            <a:ln w="50800" cap="rnd">
              <a:solidFill>
                <a:srgbClr val="FF9933"/>
              </a:solidFill>
              <a:round/>
              <a:headEnd type="none" w="sm" len="sm"/>
              <a:tailEnd type="none" w="sm" len="sm"/>
            </a:ln>
            <a:effectLst/>
          </p:spPr>
          <p:txBody>
            <a:bodyPr wrap="none" anchor="ctr"/>
            <a:lstStyle/>
            <a:p>
              <a:endParaRPr lang="en-US" dirty="0">
                <a:latin typeface="Helvetica" panose="020B0604020202020204" pitchFamily="34" charset="0"/>
                <a:cs typeface="Helvetica" panose="020B0604020202020204" pitchFamily="34" charset="0"/>
              </a:endParaRPr>
            </a:p>
          </p:txBody>
        </p:sp>
        <p:sp>
          <p:nvSpPr>
            <p:cNvPr id="10" name="Rectangle 8"/>
            <p:cNvSpPr>
              <a:spLocks noChangeArrowheads="1"/>
            </p:cNvSpPr>
            <p:nvPr/>
          </p:nvSpPr>
          <p:spPr bwMode="auto">
            <a:xfrm>
              <a:off x="2232" y="2512"/>
              <a:ext cx="816" cy="152"/>
            </a:xfrm>
            <a:prstGeom prst="rect">
              <a:avLst/>
            </a:prstGeom>
            <a:solidFill>
              <a:schemeClr val="bg1"/>
            </a:solidFill>
            <a:ln w="76200">
              <a:solidFill>
                <a:srgbClr val="CC0099"/>
              </a:solidFill>
              <a:miter lim="800000"/>
              <a:headEnd/>
              <a:tailEnd/>
            </a:ln>
            <a:effectLst/>
          </p:spPr>
          <p:txBody>
            <a:bodyPr wrap="none" anchor="ctr"/>
            <a:lstStyle/>
            <a:p>
              <a:endParaRPr lang="en-US" dirty="0">
                <a:latin typeface="Helvetica" panose="020B0604020202020204" pitchFamily="34" charset="0"/>
                <a:cs typeface="Helvetica" panose="020B0604020202020204" pitchFamily="34" charset="0"/>
              </a:endParaRPr>
            </a:p>
          </p:txBody>
        </p:sp>
        <p:sp>
          <p:nvSpPr>
            <p:cNvPr id="11" name="Line 9"/>
            <p:cNvSpPr>
              <a:spLocks noChangeShapeType="1"/>
            </p:cNvSpPr>
            <p:nvPr/>
          </p:nvSpPr>
          <p:spPr bwMode="auto">
            <a:xfrm flipV="1">
              <a:off x="2208"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latin typeface="Helvetica" panose="020B0604020202020204" pitchFamily="34" charset="0"/>
                <a:cs typeface="Helvetica" panose="020B0604020202020204" pitchFamily="34" charset="0"/>
              </a:endParaRPr>
            </a:p>
          </p:txBody>
        </p:sp>
        <p:sp>
          <p:nvSpPr>
            <p:cNvPr id="12" name="Line 10"/>
            <p:cNvSpPr>
              <a:spLocks noChangeShapeType="1"/>
            </p:cNvSpPr>
            <p:nvPr/>
          </p:nvSpPr>
          <p:spPr bwMode="auto">
            <a:xfrm flipV="1">
              <a:off x="2352"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latin typeface="Helvetica" panose="020B0604020202020204" pitchFamily="34" charset="0"/>
                <a:cs typeface="Helvetica" panose="020B0604020202020204" pitchFamily="34" charset="0"/>
              </a:endParaRPr>
            </a:p>
          </p:txBody>
        </p:sp>
        <p:sp>
          <p:nvSpPr>
            <p:cNvPr id="13" name="Line 11"/>
            <p:cNvSpPr>
              <a:spLocks noChangeShapeType="1"/>
            </p:cNvSpPr>
            <p:nvPr/>
          </p:nvSpPr>
          <p:spPr bwMode="auto">
            <a:xfrm flipV="1">
              <a:off x="2496"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latin typeface="Helvetica" panose="020B0604020202020204" pitchFamily="34" charset="0"/>
                <a:cs typeface="Helvetica" panose="020B0604020202020204" pitchFamily="34" charset="0"/>
              </a:endParaRPr>
            </a:p>
          </p:txBody>
        </p:sp>
        <p:sp>
          <p:nvSpPr>
            <p:cNvPr id="14" name="Line 12"/>
            <p:cNvSpPr>
              <a:spLocks noChangeShapeType="1"/>
            </p:cNvSpPr>
            <p:nvPr/>
          </p:nvSpPr>
          <p:spPr bwMode="auto">
            <a:xfrm flipV="1">
              <a:off x="2640"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latin typeface="Helvetica" panose="020B0604020202020204" pitchFamily="34" charset="0"/>
                <a:cs typeface="Helvetica" panose="020B0604020202020204" pitchFamily="34" charset="0"/>
              </a:endParaRPr>
            </a:p>
          </p:txBody>
        </p:sp>
        <p:sp>
          <p:nvSpPr>
            <p:cNvPr id="15" name="Line 13"/>
            <p:cNvSpPr>
              <a:spLocks noChangeShapeType="1"/>
            </p:cNvSpPr>
            <p:nvPr/>
          </p:nvSpPr>
          <p:spPr bwMode="auto">
            <a:xfrm flipV="1">
              <a:off x="2784"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latin typeface="Helvetica" panose="020B0604020202020204" pitchFamily="34" charset="0"/>
                <a:cs typeface="Helvetica" panose="020B0604020202020204" pitchFamily="34" charset="0"/>
              </a:endParaRPr>
            </a:p>
          </p:txBody>
        </p:sp>
        <p:sp>
          <p:nvSpPr>
            <p:cNvPr id="16" name="Line 14"/>
            <p:cNvSpPr>
              <a:spLocks noChangeShapeType="1"/>
            </p:cNvSpPr>
            <p:nvPr/>
          </p:nvSpPr>
          <p:spPr bwMode="auto">
            <a:xfrm flipV="1">
              <a:off x="2928"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048487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En el </a:t>
            </a:r>
            <a:r>
              <a:rPr lang="es-MX" dirty="0" err="1">
                <a:latin typeface="Helvetica" panose="020B0604020202020204" pitchFamily="34" charset="0"/>
                <a:cs typeface="Helvetica" panose="020B0604020202020204" pitchFamily="34" charset="0"/>
              </a:rPr>
              <a:t>subpanel</a:t>
            </a:r>
            <a:r>
              <a:rPr lang="es-MX" dirty="0">
                <a:latin typeface="Helvetica" panose="020B0604020202020204" pitchFamily="34" charset="0"/>
                <a:cs typeface="Helvetica" panose="020B0604020202020204" pitchFamily="34" charset="0"/>
              </a:rPr>
              <a:t> de </a:t>
            </a:r>
            <a:r>
              <a:rPr lang="es-MX" dirty="0" err="1">
                <a:latin typeface="Helvetica" panose="020B0604020202020204" pitchFamily="34" charset="0"/>
                <a:cs typeface="Helvetica" panose="020B0604020202020204" pitchFamily="34" charset="0"/>
              </a:rPr>
              <a:t>Cluster</a:t>
            </a:r>
            <a:r>
              <a:rPr lang="es-MX" dirty="0">
                <a:latin typeface="Helvetica" panose="020B0604020202020204" pitchFamily="34" charset="0"/>
                <a:cs typeface="Helvetica" panose="020B0604020202020204" pitchFamily="34" charset="0"/>
              </a:rPr>
              <a:t> &amp; </a:t>
            </a:r>
            <a:r>
              <a:rPr lang="es-MX" dirty="0" err="1">
                <a:latin typeface="Helvetica" panose="020B0604020202020204" pitchFamily="34" charset="0"/>
                <a:cs typeface="Helvetica" panose="020B0604020202020204" pitchFamily="34" charset="0"/>
              </a:rPr>
              <a:t>Variant</a:t>
            </a:r>
            <a:r>
              <a:rPr lang="es-MX" dirty="0">
                <a:latin typeface="Helvetica" panose="020B0604020202020204" pitchFamily="34" charset="0"/>
                <a:cs typeface="Helvetica" panose="020B0604020202020204" pitchFamily="34" charset="0"/>
              </a:rPr>
              <a:t> de la paleta de funciones</a:t>
            </a:r>
          </a:p>
          <a:p>
            <a:r>
              <a:rPr lang="es-MX" dirty="0">
                <a:latin typeface="Helvetica" panose="020B0604020202020204" pitchFamily="34" charset="0"/>
                <a:cs typeface="Helvetica" panose="020B0604020202020204" pitchFamily="34" charset="0"/>
              </a:rPr>
              <a:t>Se pueden acceder con </a:t>
            </a:r>
            <a:r>
              <a:rPr lang="es-MX" dirty="0" err="1">
                <a:latin typeface="Helvetica" panose="020B0604020202020204" pitchFamily="34" charset="0"/>
                <a:cs typeface="Helvetica" panose="020B0604020202020204" pitchFamily="34" charset="0"/>
              </a:rPr>
              <a:t>click</a:t>
            </a:r>
            <a:r>
              <a:rPr lang="es-MX" dirty="0">
                <a:latin typeface="Helvetica" panose="020B0604020202020204" pitchFamily="34" charset="0"/>
                <a:cs typeface="Helvetica" panose="020B0604020202020204" pitchFamily="34" charset="0"/>
              </a:rPr>
              <a:t> derecho en la terminal del </a:t>
            </a:r>
            <a:r>
              <a:rPr lang="es-MX" dirty="0" err="1">
                <a:latin typeface="Helvetica" panose="020B0604020202020204" pitchFamily="34" charset="0"/>
                <a:cs typeface="Helvetica" panose="020B0604020202020204" pitchFamily="34" charset="0"/>
              </a:rPr>
              <a:t>cluster</a:t>
            </a:r>
            <a:endParaRPr lang="es-MX" dirty="0">
              <a:latin typeface="Helvetica" panose="020B0604020202020204" pitchFamily="34" charset="0"/>
              <a:cs typeface="Helvetica" panose="020B0604020202020204" pitchFamily="34" charset="0"/>
            </a:endParaRPr>
          </a:p>
        </p:txBody>
      </p:sp>
      <p:sp>
        <p:nvSpPr>
          <p:cNvPr id="4" name="Marcador de texto 3"/>
          <p:cNvSpPr>
            <a:spLocks noGrp="1"/>
          </p:cNvSpPr>
          <p:nvPr>
            <p:ph type="body" sz="quarter" idx="10"/>
          </p:nvPr>
        </p:nvSpPr>
        <p:spPr/>
        <p:txBody>
          <a:bodyPr/>
          <a:lstStyle/>
          <a:p>
            <a:r>
              <a:rPr lang="es-MX" dirty="0"/>
              <a:t>Funciones de </a:t>
            </a:r>
            <a:r>
              <a:rPr lang="es-MX" dirty="0" err="1"/>
              <a:t>Clusters</a:t>
            </a:r>
            <a:endParaRPr lang="es-MX" dirty="0"/>
          </a:p>
        </p:txBody>
      </p:sp>
      <p:graphicFrame>
        <p:nvGraphicFramePr>
          <p:cNvPr id="5" name="Object 11"/>
          <p:cNvGraphicFramePr>
            <a:graphicFrameLocks noChangeAspect="1"/>
          </p:cNvGraphicFramePr>
          <p:nvPr>
            <p:extLst>
              <p:ext uri="{D42A27DB-BD31-4B8C-83A1-F6EECF244321}">
                <p14:modId xmlns:p14="http://schemas.microsoft.com/office/powerpoint/2010/main" val="422636397"/>
              </p:ext>
            </p:extLst>
          </p:nvPr>
        </p:nvGraphicFramePr>
        <p:xfrm>
          <a:off x="2186878" y="3978350"/>
          <a:ext cx="2047875" cy="1247775"/>
        </p:xfrm>
        <a:graphic>
          <a:graphicData uri="http://schemas.openxmlformats.org/presentationml/2006/ole">
            <mc:AlternateContent xmlns:mc="http://schemas.openxmlformats.org/markup-compatibility/2006">
              <mc:Choice xmlns:v="urn:schemas-microsoft-com:vml" Requires="v">
                <p:oleObj spid="_x0000_s2071" name="Bitmap Image" r:id="rId4" imgW="2048161" imgH="1247619" progId="PBrush">
                  <p:embed/>
                </p:oleObj>
              </mc:Choice>
              <mc:Fallback>
                <p:oleObj name="Bitmap Image" r:id="rId4" imgW="2048161" imgH="1247619" progId="PBrush">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t="2393" b="8376"/>
                      <a:stretch>
                        <a:fillRect/>
                      </a:stretch>
                    </p:blipFill>
                    <p:spPr bwMode="auto">
                      <a:xfrm>
                        <a:off x="2186878" y="3978350"/>
                        <a:ext cx="2047875" cy="1247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10"/>
          <p:cNvPicPr>
            <a:picLocks noChangeArrowheads="1"/>
          </p:cNvPicPr>
          <p:nvPr/>
        </p:nvPicPr>
        <p:blipFill>
          <a:blip r:embed="rId6" cstate="print"/>
          <a:srcRect/>
          <a:stretch>
            <a:fillRect/>
          </a:stretch>
        </p:blipFill>
        <p:spPr bwMode="auto">
          <a:xfrm>
            <a:off x="7577232" y="3898934"/>
            <a:ext cx="3946525" cy="887413"/>
          </a:xfrm>
          <a:prstGeom prst="rect">
            <a:avLst/>
          </a:prstGeom>
          <a:noFill/>
          <a:ln w="9525">
            <a:noFill/>
            <a:miter lim="800000"/>
            <a:headEnd/>
            <a:tailEnd/>
          </a:ln>
          <a:effectLst/>
        </p:spPr>
      </p:pic>
      <p:pic>
        <p:nvPicPr>
          <p:cNvPr id="7" name="Picture 5"/>
          <p:cNvPicPr>
            <a:picLocks noChangeAspect="1" noChangeArrowheads="1"/>
          </p:cNvPicPr>
          <p:nvPr/>
        </p:nvPicPr>
        <p:blipFill>
          <a:blip r:embed="rId7" cstate="print"/>
          <a:srcRect/>
          <a:stretch>
            <a:fillRect/>
          </a:stretch>
        </p:blipFill>
        <p:spPr bwMode="auto">
          <a:xfrm>
            <a:off x="1028003" y="3067125"/>
            <a:ext cx="5705475" cy="2640441"/>
          </a:xfrm>
          <a:prstGeom prst="rect">
            <a:avLst/>
          </a:prstGeom>
          <a:noFill/>
          <a:ln w="9525">
            <a:noFill/>
            <a:miter lim="800000"/>
            <a:headEnd/>
            <a:tailEnd/>
          </a:ln>
        </p:spPr>
      </p:pic>
      <p:sp>
        <p:nvSpPr>
          <p:cNvPr id="8" name="Rectangle 7"/>
          <p:cNvSpPr>
            <a:spLocks noChangeArrowheads="1"/>
          </p:cNvSpPr>
          <p:nvPr/>
        </p:nvSpPr>
        <p:spPr bwMode="auto">
          <a:xfrm>
            <a:off x="4838003" y="5429325"/>
            <a:ext cx="2285700" cy="840872"/>
          </a:xfrm>
          <a:prstGeom prst="rect">
            <a:avLst/>
          </a:prstGeom>
          <a:noFill/>
          <a:ln w="9525">
            <a:noFill/>
            <a:miter lim="800000"/>
            <a:headEnd/>
            <a:tailEnd/>
          </a:ln>
          <a:effectLst/>
        </p:spPr>
        <p:txBody>
          <a:bodyPr wrap="square" lIns="92075" tIns="46038" rIns="92075" bIns="46038">
            <a:spAutoFit/>
          </a:bodyPr>
          <a:lstStyle/>
          <a:p>
            <a:pPr algn="l">
              <a:lnSpc>
                <a:spcPct val="90000"/>
              </a:lnSpc>
            </a:pPr>
            <a:r>
              <a:rPr lang="en-US" sz="1800" b="0" dirty="0">
                <a:latin typeface="Helvetica" panose="020B0604020202020204" pitchFamily="34" charset="0"/>
                <a:cs typeface="Helvetica" panose="020B0604020202020204" pitchFamily="34" charset="0"/>
              </a:rPr>
              <a:t>(las </a:t>
            </a:r>
            <a:r>
              <a:rPr lang="en-US" sz="1800" b="0" dirty="0" err="1">
                <a:latin typeface="Helvetica" panose="020B0604020202020204" pitchFamily="34" charset="0"/>
                <a:cs typeface="Helvetica" panose="020B0604020202020204" pitchFamily="34" charset="0"/>
              </a:rPr>
              <a:t>etiquetas</a:t>
            </a:r>
            <a:r>
              <a:rPr lang="en-US" sz="1800" b="0" dirty="0">
                <a:latin typeface="Helvetica" panose="020B0604020202020204" pitchFamily="34" charset="0"/>
                <a:cs typeface="Helvetica" panose="020B0604020202020204" pitchFamily="34" charset="0"/>
              </a:rPr>
              <a:t> de las </a:t>
            </a:r>
            <a:r>
              <a:rPr lang="en-US" sz="1800" b="0" dirty="0" err="1">
                <a:latin typeface="Helvetica" panose="020B0604020202020204" pitchFamily="34" charset="0"/>
                <a:cs typeface="Helvetica" panose="020B0604020202020204" pitchFamily="34" charset="0"/>
              </a:rPr>
              <a:t>terminales</a:t>
            </a:r>
            <a:r>
              <a:rPr lang="en-US" sz="1800" b="0" dirty="0">
                <a:latin typeface="Helvetica" panose="020B0604020202020204" pitchFamily="34" charset="0"/>
                <a:cs typeface="Helvetica" panose="020B0604020202020204" pitchFamily="34" charset="0"/>
              </a:rPr>
              <a:t> </a:t>
            </a:r>
            <a:r>
              <a:rPr lang="en-US" sz="1800" b="0" dirty="0" err="1">
                <a:latin typeface="Helvetica" panose="020B0604020202020204" pitchFamily="34" charset="0"/>
                <a:cs typeface="Helvetica" panose="020B0604020202020204" pitchFamily="34" charset="0"/>
              </a:rPr>
              <a:t>reflejan</a:t>
            </a:r>
            <a:r>
              <a:rPr lang="en-US" sz="1800" b="0" dirty="0">
                <a:latin typeface="Helvetica" panose="020B0604020202020204" pitchFamily="34" charset="0"/>
                <a:cs typeface="Helvetica" panose="020B0604020202020204" pitchFamily="34" charset="0"/>
              </a:rPr>
              <a:t> el </a:t>
            </a:r>
            <a:r>
              <a:rPr lang="en-US" sz="1800" b="0" dirty="0" err="1">
                <a:latin typeface="Helvetica" panose="020B0604020202020204" pitchFamily="34" charset="0"/>
                <a:cs typeface="Helvetica" panose="020B0604020202020204" pitchFamily="34" charset="0"/>
              </a:rPr>
              <a:t>tipo</a:t>
            </a:r>
            <a:r>
              <a:rPr lang="en-US" sz="1800" b="0" dirty="0">
                <a:latin typeface="Helvetica" panose="020B0604020202020204" pitchFamily="34" charset="0"/>
                <a:cs typeface="Helvetica" panose="020B0604020202020204" pitchFamily="34" charset="0"/>
              </a:rPr>
              <a:t> de </a:t>
            </a:r>
            <a:r>
              <a:rPr lang="en-US" sz="1800" b="0" dirty="0" err="1">
                <a:latin typeface="Helvetica" panose="020B0604020202020204" pitchFamily="34" charset="0"/>
                <a:cs typeface="Helvetica" panose="020B0604020202020204" pitchFamily="34" charset="0"/>
              </a:rPr>
              <a:t>dato</a:t>
            </a:r>
            <a:r>
              <a:rPr lang="en-US" sz="1800" b="0" dirty="0">
                <a:latin typeface="Helvetica" panose="020B0604020202020204" pitchFamily="34" charset="0"/>
                <a:cs typeface="Helvetica" panose="020B0604020202020204" pitchFamily="34" charset="0"/>
              </a:rPr>
              <a:t>)</a:t>
            </a:r>
          </a:p>
        </p:txBody>
      </p:sp>
      <p:sp>
        <p:nvSpPr>
          <p:cNvPr id="9" name="Line 8"/>
          <p:cNvSpPr>
            <a:spLocks noChangeShapeType="1"/>
          </p:cNvSpPr>
          <p:nvPr/>
        </p:nvSpPr>
        <p:spPr bwMode="auto">
          <a:xfrm flipH="1" flipV="1">
            <a:off x="4228403" y="5429325"/>
            <a:ext cx="685800" cy="152400"/>
          </a:xfrm>
          <a:prstGeom prst="line">
            <a:avLst/>
          </a:prstGeom>
          <a:noFill/>
          <a:ln w="12700">
            <a:solidFill>
              <a:schemeClr val="accent2"/>
            </a:solidFill>
            <a:round/>
            <a:headEnd type="none" w="sm" len="sm"/>
            <a:tailEnd type="stealth" w="med" len="med"/>
          </a:ln>
          <a:effectLst/>
        </p:spPr>
        <p:txBody>
          <a:bodyPr wrap="none" anchor="ctr"/>
          <a:lstStyle/>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5448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Disponibles en los bordes izquierdo y derecho de los </a:t>
            </a:r>
            <a:r>
              <a:rPr lang="es-MX" dirty="0" err="1">
                <a:latin typeface="Helvetica" panose="020B0604020202020204" pitchFamily="34" charset="0"/>
                <a:cs typeface="Helvetica" panose="020B0604020202020204" pitchFamily="34" charset="0"/>
              </a:rPr>
              <a:t>loops</a:t>
            </a:r>
            <a:endParaRPr lang="es-MX" dirty="0">
              <a:latin typeface="Helvetica" panose="020B0604020202020204" pitchFamily="34" charset="0"/>
              <a:cs typeface="Helvetica" panose="020B0604020202020204" pitchFamily="34" charset="0"/>
            </a:endParaRPr>
          </a:p>
          <a:p>
            <a:r>
              <a:rPr lang="es-MX" dirty="0" err="1">
                <a:latin typeface="Helvetica" panose="020B0604020202020204" pitchFamily="34" charset="0"/>
                <a:cs typeface="Helvetica" panose="020B0604020202020204" pitchFamily="34" charset="0"/>
              </a:rPr>
              <a:t>Click</a:t>
            </a:r>
            <a:r>
              <a:rPr lang="es-MX" dirty="0">
                <a:latin typeface="Helvetica" panose="020B0604020202020204" pitchFamily="34" charset="0"/>
                <a:cs typeface="Helvetica" panose="020B0604020202020204" pitchFamily="34" charset="0"/>
              </a:rPr>
              <a:t> derecho en el borde y seleccionar </a:t>
            </a:r>
            <a:r>
              <a:rPr lang="es-MX" dirty="0" err="1">
                <a:latin typeface="Helvetica" panose="020B0604020202020204" pitchFamily="34" charset="0"/>
                <a:cs typeface="Helvetica" panose="020B0604020202020204" pitchFamily="34" charset="0"/>
              </a:rPr>
              <a:t>Add</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Shift</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Register</a:t>
            </a:r>
            <a:endParaRPr lang="es-MX" dirty="0">
              <a:latin typeface="Helvetica" panose="020B0604020202020204" pitchFamily="34" charset="0"/>
              <a:cs typeface="Helvetica" panose="020B0604020202020204" pitchFamily="34" charset="0"/>
            </a:endParaRPr>
          </a:p>
          <a:p>
            <a:r>
              <a:rPr lang="es-MX" dirty="0">
                <a:latin typeface="Helvetica" panose="020B0604020202020204" pitchFamily="34" charset="0"/>
                <a:cs typeface="Helvetica" panose="020B0604020202020204" pitchFamily="34" charset="0"/>
              </a:rPr>
              <a:t>La terminal derecha almacena los datos en cada iteración</a:t>
            </a:r>
          </a:p>
          <a:p>
            <a:r>
              <a:rPr lang="es-MX" dirty="0">
                <a:latin typeface="Helvetica" panose="020B0604020202020204" pitchFamily="34" charset="0"/>
                <a:cs typeface="Helvetica" panose="020B0604020202020204" pitchFamily="34" charset="0"/>
              </a:rPr>
              <a:t>La terminar izquierda provee los datos a la siguiente iteración</a:t>
            </a:r>
          </a:p>
        </p:txBody>
      </p:sp>
      <p:sp>
        <p:nvSpPr>
          <p:cNvPr id="4" name="Marcador de texto 3"/>
          <p:cNvSpPr>
            <a:spLocks noGrp="1"/>
          </p:cNvSpPr>
          <p:nvPr>
            <p:ph type="body" sz="quarter" idx="10"/>
          </p:nvPr>
        </p:nvSpPr>
        <p:spPr/>
        <p:txBody>
          <a:bodyPr/>
          <a:lstStyle/>
          <a:p>
            <a:r>
              <a:rPr lang="es-MX" dirty="0" err="1"/>
              <a:t>Shift</a:t>
            </a:r>
            <a:r>
              <a:rPr lang="es-MX" dirty="0"/>
              <a:t> </a:t>
            </a:r>
            <a:r>
              <a:rPr lang="es-MX" dirty="0" err="1"/>
              <a:t>Registers</a:t>
            </a:r>
            <a:r>
              <a:rPr lang="es-MX" dirty="0"/>
              <a:t> &amp; </a:t>
            </a:r>
            <a:r>
              <a:rPr lang="es-MX" dirty="0" err="1"/>
              <a:t>Feedback</a:t>
            </a:r>
            <a:r>
              <a:rPr lang="es-MX" dirty="0"/>
              <a:t> </a:t>
            </a:r>
            <a:r>
              <a:rPr lang="es-MX" dirty="0" err="1"/>
              <a:t>nodes</a:t>
            </a:r>
            <a:endParaRPr lang="es-MX" dirty="0"/>
          </a:p>
        </p:txBody>
      </p:sp>
      <p:sp>
        <p:nvSpPr>
          <p:cNvPr id="5" name="Line 12"/>
          <p:cNvSpPr>
            <a:spLocks noChangeShapeType="1"/>
          </p:cNvSpPr>
          <p:nvPr/>
        </p:nvSpPr>
        <p:spPr bwMode="auto">
          <a:xfrm>
            <a:off x="1950357" y="4958666"/>
            <a:ext cx="304800" cy="0"/>
          </a:xfrm>
          <a:prstGeom prst="line">
            <a:avLst/>
          </a:prstGeom>
          <a:noFill/>
          <a:ln w="12700">
            <a:solidFill>
              <a:schemeClr val="tx1"/>
            </a:solidFill>
            <a:round/>
            <a:headEnd type="none" w="sm" len="sm"/>
            <a:tailEnd type="triangle" w="med" len="lg"/>
          </a:ln>
          <a:effectLst/>
        </p:spPr>
        <p:txBody>
          <a:bodyPr lIns="62292" tIns="24917" rIns="62292" bIns="24917">
            <a:spAutoFit/>
          </a:bodyPr>
          <a:lstStyle/>
          <a:p>
            <a:endParaRPr lang="en-US" dirty="0">
              <a:latin typeface="Helvetica" panose="020B0604020202020204" pitchFamily="34" charset="0"/>
              <a:cs typeface="Helvetica" panose="020B0604020202020204" pitchFamily="34" charset="0"/>
            </a:endParaRPr>
          </a:p>
        </p:txBody>
      </p:sp>
      <p:sp>
        <p:nvSpPr>
          <p:cNvPr id="6" name="Rectangle 27"/>
          <p:cNvSpPr>
            <a:spLocks noChangeArrowheads="1"/>
          </p:cNvSpPr>
          <p:nvPr/>
        </p:nvSpPr>
        <p:spPr bwMode="auto">
          <a:xfrm>
            <a:off x="1183888" y="4704666"/>
            <a:ext cx="1137944" cy="493519"/>
          </a:xfrm>
          <a:prstGeom prst="rect">
            <a:avLst/>
          </a:prstGeom>
          <a:noFill/>
          <a:ln w="9525">
            <a:noFill/>
            <a:miter lim="800000"/>
            <a:headEnd/>
            <a:tailEnd/>
          </a:ln>
          <a:effectLst/>
        </p:spPr>
        <p:txBody>
          <a:bodyPr wrap="square" lIns="62292" tIns="24917" rIns="62292" bIns="24917">
            <a:spAutoFit/>
          </a:bodyPr>
          <a:lstStyle/>
          <a:p>
            <a:pPr algn="l" defTabSz="912813">
              <a:lnSpc>
                <a:spcPct val="90000"/>
              </a:lnSpc>
            </a:pPr>
            <a:r>
              <a:rPr lang="en-US" sz="1600" dirty="0">
                <a:latin typeface="Helvetica" panose="020B0604020202020204" pitchFamily="34" charset="0"/>
                <a:cs typeface="Helvetica" panose="020B0604020202020204" pitchFamily="34" charset="0"/>
              </a:rPr>
              <a:t>Valor </a:t>
            </a:r>
            <a:r>
              <a:rPr lang="en-US" sz="1600" dirty="0" err="1">
                <a:latin typeface="Helvetica" panose="020B0604020202020204" pitchFamily="34" charset="0"/>
                <a:cs typeface="Helvetica" panose="020B0604020202020204" pitchFamily="34" charset="0"/>
              </a:rPr>
              <a:t>inicial</a:t>
            </a:r>
            <a:endParaRPr lang="en-US" sz="1600" dirty="0">
              <a:latin typeface="Helvetica" panose="020B0604020202020204" pitchFamily="34" charset="0"/>
              <a:cs typeface="Helvetica" panose="020B0604020202020204" pitchFamily="34" charset="0"/>
            </a:endParaRPr>
          </a:p>
        </p:txBody>
      </p:sp>
      <p:pic>
        <p:nvPicPr>
          <p:cNvPr id="7" name="Picture 28"/>
          <p:cNvPicPr>
            <a:picLocks noChangeAspect="1" noChangeArrowheads="1"/>
          </p:cNvPicPr>
          <p:nvPr/>
        </p:nvPicPr>
        <p:blipFill>
          <a:blip r:embed="rId3" cstate="print"/>
          <a:srcRect/>
          <a:stretch>
            <a:fillRect/>
          </a:stretch>
        </p:blipFill>
        <p:spPr bwMode="auto">
          <a:xfrm>
            <a:off x="2427288" y="4261980"/>
            <a:ext cx="2362200" cy="2414390"/>
          </a:xfrm>
          <a:prstGeom prst="rect">
            <a:avLst/>
          </a:prstGeom>
          <a:noFill/>
          <a:ln w="12700" algn="ctr">
            <a:noFill/>
            <a:miter lim="800000"/>
            <a:headEnd/>
            <a:tailEnd/>
          </a:ln>
          <a:effectLst/>
        </p:spPr>
      </p:pic>
      <p:sp>
        <p:nvSpPr>
          <p:cNvPr id="8" name="Curved Left Arrow 15"/>
          <p:cNvSpPr/>
          <p:nvPr/>
        </p:nvSpPr>
        <p:spPr>
          <a:xfrm flipV="1">
            <a:off x="4789488" y="3728580"/>
            <a:ext cx="762000" cy="1295400"/>
          </a:xfrm>
          <a:prstGeom prst="curvedLeftArrow">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9" name="Left Arrow 17"/>
          <p:cNvSpPr/>
          <p:nvPr/>
        </p:nvSpPr>
        <p:spPr>
          <a:xfrm>
            <a:off x="2531454" y="3790266"/>
            <a:ext cx="2213430" cy="304800"/>
          </a:xfrm>
          <a:prstGeom prst="leftArrow">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chemeClr val="tx1"/>
                </a:solidFill>
                <a:latin typeface="Helvetica" panose="020B0604020202020204" pitchFamily="34" charset="0"/>
                <a:cs typeface="Helvetica" panose="020B0604020202020204" pitchFamily="34" charset="0"/>
              </a:rPr>
              <a:t>Uso</a:t>
            </a:r>
            <a:r>
              <a:rPr lang="en-US" sz="1200" dirty="0">
                <a:solidFill>
                  <a:schemeClr val="tx1"/>
                </a:solidFill>
                <a:latin typeface="Helvetica" panose="020B0604020202020204" pitchFamily="34" charset="0"/>
                <a:cs typeface="Helvetica" panose="020B0604020202020204" pitchFamily="34" charset="0"/>
              </a:rPr>
              <a:t> </a:t>
            </a:r>
            <a:r>
              <a:rPr lang="en-US" sz="1200" dirty="0" err="1">
                <a:solidFill>
                  <a:schemeClr val="tx1"/>
                </a:solidFill>
                <a:latin typeface="Helvetica" panose="020B0604020202020204" pitchFamily="34" charset="0"/>
                <a:cs typeface="Helvetica" panose="020B0604020202020204" pitchFamily="34" charset="0"/>
              </a:rPr>
              <a:t>en</a:t>
            </a:r>
            <a:r>
              <a:rPr lang="en-US" sz="1200" dirty="0">
                <a:solidFill>
                  <a:schemeClr val="tx1"/>
                </a:solidFill>
                <a:latin typeface="Helvetica" panose="020B0604020202020204" pitchFamily="34" charset="0"/>
                <a:cs typeface="Helvetica" panose="020B0604020202020204" pitchFamily="34" charset="0"/>
              </a:rPr>
              <a:t> la </a:t>
            </a:r>
            <a:r>
              <a:rPr lang="en-US" sz="1200" dirty="0" err="1">
                <a:solidFill>
                  <a:schemeClr val="tx1"/>
                </a:solidFill>
                <a:latin typeface="Helvetica" panose="020B0604020202020204" pitchFamily="34" charset="0"/>
                <a:cs typeface="Helvetica" panose="020B0604020202020204" pitchFamily="34" charset="0"/>
              </a:rPr>
              <a:t>siguiente</a:t>
            </a:r>
            <a:r>
              <a:rPr lang="en-US" sz="1200" dirty="0">
                <a:solidFill>
                  <a:schemeClr val="tx1"/>
                </a:solidFill>
                <a:latin typeface="Helvetica" panose="020B0604020202020204" pitchFamily="34" charset="0"/>
                <a:cs typeface="Helvetica" panose="020B0604020202020204" pitchFamily="34" charset="0"/>
              </a:rPr>
              <a:t> </a:t>
            </a:r>
            <a:r>
              <a:rPr lang="en-US" sz="1200" dirty="0" err="1">
                <a:solidFill>
                  <a:schemeClr val="tx1"/>
                </a:solidFill>
                <a:latin typeface="Helvetica" panose="020B0604020202020204" pitchFamily="34" charset="0"/>
                <a:cs typeface="Helvetica" panose="020B0604020202020204" pitchFamily="34" charset="0"/>
              </a:rPr>
              <a:t>iteración</a:t>
            </a:r>
            <a:endParaRPr lang="en-US" sz="1200" dirty="0">
              <a:solidFill>
                <a:schemeClr val="tx1"/>
              </a:solidFill>
              <a:latin typeface="Helvetica" panose="020B0604020202020204" pitchFamily="34" charset="0"/>
              <a:cs typeface="Helvetica" panose="020B0604020202020204" pitchFamily="34" charset="0"/>
            </a:endParaRPr>
          </a:p>
        </p:txBody>
      </p:sp>
      <p:sp>
        <p:nvSpPr>
          <p:cNvPr id="10" name="Curved Left Arrow 18"/>
          <p:cNvSpPr/>
          <p:nvPr/>
        </p:nvSpPr>
        <p:spPr>
          <a:xfrm rot="10800000" flipV="1">
            <a:off x="1665288" y="3837438"/>
            <a:ext cx="762000" cy="1295400"/>
          </a:xfrm>
          <a:prstGeom prst="curvedLeftArrow">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Helvetica" panose="020B0604020202020204" pitchFamily="34" charset="0"/>
              <a:cs typeface="Helvetica" panose="020B0604020202020204" pitchFamily="34" charset="0"/>
            </a:endParaRPr>
          </a:p>
        </p:txBody>
      </p:sp>
      <p:pic>
        <p:nvPicPr>
          <p:cNvPr id="11" name="Imagen 10"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1688" y="4485138"/>
            <a:ext cx="2469141" cy="1434453"/>
          </a:xfrm>
          <a:prstGeom prst="rect">
            <a:avLst/>
          </a:prstGeom>
        </p:spPr>
      </p:pic>
    </p:spTree>
    <p:extLst>
      <p:ext uri="{BB962C8B-B14F-4D97-AF65-F5344CB8AC3E}">
        <p14:creationId xmlns:p14="http://schemas.microsoft.com/office/powerpoint/2010/main" val="16962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par>
                          <p:cTn id="9" fill="hold">
                            <p:stCondLst>
                              <p:cond delay="0"/>
                            </p:stCondLst>
                            <p:childTnLst>
                              <p:par>
                                <p:cTn id="10" presetID="2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4" name="Marcador de texto 3"/>
          <p:cNvSpPr>
            <a:spLocks noGrp="1"/>
          </p:cNvSpPr>
          <p:nvPr>
            <p:ph type="body" sz="quarter" idx="10"/>
          </p:nvPr>
        </p:nvSpPr>
        <p:spPr/>
        <p:txBody>
          <a:bodyPr/>
          <a:lstStyle/>
          <a:p>
            <a:r>
              <a:rPr lang="es-MX" dirty="0" err="1"/>
              <a:t>Context</a:t>
            </a:r>
            <a:r>
              <a:rPr lang="es-MX" dirty="0"/>
              <a:t> </a:t>
            </a:r>
            <a:r>
              <a:rPr lang="es-MX" dirty="0" err="1"/>
              <a:t>Help</a:t>
            </a:r>
            <a:endParaRPr lang="es-MX" dirty="0"/>
          </a:p>
        </p:txBody>
      </p:sp>
      <p:pic>
        <p:nvPicPr>
          <p:cNvPr id="5" name="Embedded Image" descr="no_loc_show help toolbar button.png"/>
          <p:cNvPicPr>
            <a:picLocks noGrp="1" noChangeAspect="1"/>
          </p:cNvPicPr>
          <p:nvPr>
            <p:ph sz="half" idx="4294967295"/>
          </p:nvPr>
        </p:nvPicPr>
        <p:blipFill>
          <a:blip r:embed="rId3" cstate="print"/>
          <a:stretch>
            <a:fillRect/>
          </a:stretch>
        </p:blipFill>
        <p:spPr>
          <a:xfrm>
            <a:off x="11142757" y="251947"/>
            <a:ext cx="762000" cy="727364"/>
          </a:xfrm>
          <a:prstGeom prst="rect">
            <a:avLst/>
          </a:prstGeom>
        </p:spPr>
      </p:pic>
      <p:sp>
        <p:nvSpPr>
          <p:cNvPr id="6" name="Rectangle 12"/>
          <p:cNvSpPr/>
          <p:nvPr/>
        </p:nvSpPr>
        <p:spPr>
          <a:xfrm>
            <a:off x="8201025" y="785347"/>
            <a:ext cx="1951132"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Click ? Para </a:t>
            </a:r>
            <a:r>
              <a:rPr lang="en-US" sz="1400" dirty="0" err="1">
                <a:solidFill>
                  <a:prstClr val="black"/>
                </a:solidFill>
                <a:latin typeface="Helvetica" panose="020B0604020202020204" pitchFamily="34" charset="0"/>
                <a:cs typeface="Helvetica" panose="020B0604020202020204" pitchFamily="34" charset="0"/>
              </a:rPr>
              <a:t>abrir</a:t>
            </a:r>
            <a:r>
              <a:rPr lang="en-US" sz="1400" dirty="0">
                <a:solidFill>
                  <a:prstClr val="black"/>
                </a:solidFill>
                <a:latin typeface="Helvetica" panose="020B0604020202020204" pitchFamily="34" charset="0"/>
                <a:cs typeface="Helvetica" panose="020B0604020202020204" pitchFamily="34" charset="0"/>
              </a:rPr>
              <a:t> la </a:t>
            </a:r>
            <a:r>
              <a:rPr lang="en-US" sz="1400" dirty="0" err="1">
                <a:solidFill>
                  <a:prstClr val="black"/>
                </a:solidFill>
                <a:latin typeface="Helvetica" panose="020B0604020202020204" pitchFamily="34" charset="0"/>
                <a:cs typeface="Helvetica" panose="020B0604020202020204" pitchFamily="34" charset="0"/>
              </a:rPr>
              <a:t>ayuda</a:t>
            </a:r>
            <a:r>
              <a:rPr lang="en-US" sz="1400" dirty="0">
                <a:solidFill>
                  <a:prstClr val="black"/>
                </a:solidFill>
                <a:latin typeface="Helvetica" panose="020B0604020202020204" pitchFamily="34" charset="0"/>
                <a:cs typeface="Helvetica" panose="020B0604020202020204" pitchFamily="34" charset="0"/>
              </a:rPr>
              <a:t> de </a:t>
            </a:r>
            <a:r>
              <a:rPr lang="en-US" sz="1400" dirty="0" err="1">
                <a:solidFill>
                  <a:prstClr val="black"/>
                </a:solidFill>
                <a:latin typeface="Helvetica" panose="020B0604020202020204" pitchFamily="34" charset="0"/>
                <a:cs typeface="Helvetica" panose="020B0604020202020204" pitchFamily="34" charset="0"/>
              </a:rPr>
              <a:t>contexto</a:t>
            </a:r>
            <a:endParaRPr lang="en-US" sz="1400" dirty="0">
              <a:solidFill>
                <a:prstClr val="black"/>
              </a:solidFill>
              <a:latin typeface="Helvetica" panose="020B0604020202020204" pitchFamily="34" charset="0"/>
              <a:cs typeface="Helvetica" panose="020B0604020202020204" pitchFamily="34" charset="0"/>
            </a:endParaRPr>
          </a:p>
        </p:txBody>
      </p:sp>
      <p:sp>
        <p:nvSpPr>
          <p:cNvPr id="7" name="Isosceles Triangle 13"/>
          <p:cNvSpPr/>
          <p:nvPr/>
        </p:nvSpPr>
        <p:spPr>
          <a:xfrm rot="5400000">
            <a:off x="10456957" y="480547"/>
            <a:ext cx="457200" cy="1066800"/>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pic>
        <p:nvPicPr>
          <p:cNvPr id="8" name="Picture 6" descr="conthlp.bmp"/>
          <p:cNvPicPr>
            <a:picLocks noChangeAspect="1"/>
          </p:cNvPicPr>
          <p:nvPr/>
        </p:nvPicPr>
        <p:blipFill>
          <a:blip r:embed="rId4" cstate="print"/>
          <a:stretch>
            <a:fillRect/>
          </a:stretch>
        </p:blipFill>
        <p:spPr>
          <a:xfrm>
            <a:off x="7104157" y="3428549"/>
            <a:ext cx="4114800" cy="2404753"/>
          </a:xfrm>
          <a:prstGeom prst="rect">
            <a:avLst/>
          </a:prstGeom>
        </p:spPr>
      </p:pic>
      <p:pic>
        <p:nvPicPr>
          <p:cNvPr id="9" name="Embedded Image" descr="loc_env_integer wire context help.png"/>
          <p:cNvPicPr>
            <a:picLocks noChangeAspect="1"/>
          </p:cNvPicPr>
          <p:nvPr/>
        </p:nvPicPr>
        <p:blipFill>
          <a:blip r:embed="rId5" cstate="print"/>
          <a:stretch>
            <a:fillRect/>
          </a:stretch>
        </p:blipFill>
        <p:spPr>
          <a:xfrm>
            <a:off x="7104157" y="1523549"/>
            <a:ext cx="4114800" cy="1753051"/>
          </a:xfrm>
          <a:prstGeom prst="rect">
            <a:avLst/>
          </a:prstGeom>
        </p:spPr>
      </p:pic>
      <p:sp>
        <p:nvSpPr>
          <p:cNvPr id="10" name="Rectangle 10"/>
          <p:cNvSpPr/>
          <p:nvPr/>
        </p:nvSpPr>
        <p:spPr>
          <a:xfrm>
            <a:off x="7485157" y="6171748"/>
            <a:ext cx="1600200" cy="410737"/>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Click para </a:t>
            </a:r>
            <a:r>
              <a:rPr lang="en-US" sz="1400" dirty="0" err="1">
                <a:solidFill>
                  <a:prstClr val="black"/>
                </a:solidFill>
                <a:latin typeface="Helvetica" panose="020B0604020202020204" pitchFamily="34" charset="0"/>
                <a:cs typeface="Helvetica" panose="020B0604020202020204" pitchFamily="34" charset="0"/>
              </a:rPr>
              <a:t>más</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información</a:t>
            </a:r>
            <a:endParaRPr lang="en-US" sz="1400" dirty="0">
              <a:solidFill>
                <a:prstClr val="black"/>
              </a:solidFill>
              <a:latin typeface="Helvetica" panose="020B0604020202020204" pitchFamily="34" charset="0"/>
              <a:cs typeface="Helvetica" panose="020B0604020202020204" pitchFamily="34" charset="0"/>
            </a:endParaRPr>
          </a:p>
        </p:txBody>
      </p:sp>
      <p:sp>
        <p:nvSpPr>
          <p:cNvPr id="11" name="Isosceles Triangle 11"/>
          <p:cNvSpPr/>
          <p:nvPr/>
        </p:nvSpPr>
        <p:spPr>
          <a:xfrm>
            <a:off x="7485157" y="5485949"/>
            <a:ext cx="1600200" cy="685800"/>
          </a:xfrm>
          <a:prstGeom prst="triangle">
            <a:avLst>
              <a:gd name="adj" fmla="val 9328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
        <p:nvSpPr>
          <p:cNvPr id="12" name="Rectangle 3"/>
          <p:cNvSpPr>
            <a:spLocks noGrp="1" noChangeArrowheads="1"/>
          </p:cNvSpPr>
          <p:nvPr>
            <p:ph sz="half" idx="1"/>
          </p:nvPr>
        </p:nvSpPr>
        <p:spPr>
          <a:xfrm>
            <a:off x="629273" y="1553286"/>
            <a:ext cx="6170084" cy="5029200"/>
          </a:xfrm>
        </p:spPr>
        <p:txBody>
          <a:bodyPr>
            <a:normAutofit/>
          </a:bodyPr>
          <a:lstStyle/>
          <a:p>
            <a:pPr marL="271463" lvl="1" indent="-247650"/>
            <a:r>
              <a:rPr lang="en-US" sz="2400" dirty="0" err="1">
                <a:latin typeface="Helvetica" panose="020B0604020202020204" pitchFamily="34" charset="0"/>
                <a:cs typeface="Helvetica" panose="020B0604020202020204" pitchFamily="34" charset="0"/>
              </a:rPr>
              <a:t>Muestra</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información</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básica</a:t>
            </a:r>
            <a:r>
              <a:rPr lang="en-US" sz="2400" dirty="0">
                <a:latin typeface="Helvetica" panose="020B0604020202020204" pitchFamily="34" charset="0"/>
                <a:cs typeface="Helvetica" panose="020B0604020202020204" pitchFamily="34" charset="0"/>
              </a:rPr>
              <a:t> de cables y </a:t>
            </a:r>
            <a:r>
              <a:rPr lang="en-US" sz="2400" dirty="0" err="1">
                <a:latin typeface="Helvetica" panose="020B0604020202020204" pitchFamily="34" charset="0"/>
                <a:cs typeface="Helvetica" panose="020B0604020202020204" pitchFamily="34" charset="0"/>
              </a:rPr>
              <a:t>nodos</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cuando</a:t>
            </a:r>
            <a:r>
              <a:rPr lang="en-US" sz="2400" dirty="0">
                <a:latin typeface="Helvetica" panose="020B0604020202020204" pitchFamily="34" charset="0"/>
                <a:cs typeface="Helvetica" panose="020B0604020202020204" pitchFamily="34" charset="0"/>
              </a:rPr>
              <a:t> se </a:t>
            </a:r>
            <a:r>
              <a:rPr lang="en-US" sz="2400" dirty="0" err="1">
                <a:latin typeface="Helvetica" panose="020B0604020202020204" pitchFamily="34" charset="0"/>
                <a:cs typeface="Helvetica" panose="020B0604020202020204" pitchFamily="34" charset="0"/>
              </a:rPr>
              <a:t>coloca</a:t>
            </a:r>
            <a:r>
              <a:rPr lang="en-US" sz="2400" dirty="0">
                <a:latin typeface="Helvetica" panose="020B0604020202020204" pitchFamily="34" charset="0"/>
                <a:cs typeface="Helvetica" panose="020B0604020202020204" pitchFamily="34" charset="0"/>
              </a:rPr>
              <a:t> el </a:t>
            </a:r>
            <a:r>
              <a:rPr lang="en-US" sz="2400" dirty="0" err="1">
                <a:latin typeface="Helvetica" panose="020B0604020202020204" pitchFamily="34" charset="0"/>
                <a:cs typeface="Helvetica" panose="020B0604020202020204" pitchFamily="34" charset="0"/>
              </a:rPr>
              <a:t>cursos</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sobre</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ellos</a:t>
            </a:r>
            <a:endParaRPr lang="en-US" sz="2400" dirty="0">
              <a:latin typeface="Helvetica" panose="020B0604020202020204" pitchFamily="34" charset="0"/>
              <a:cs typeface="Helvetica" panose="020B0604020202020204" pitchFamily="34" charset="0"/>
            </a:endParaRPr>
          </a:p>
          <a:p>
            <a:pPr marL="271463" lvl="1" indent="-247650"/>
            <a:endParaRPr lang="en-US" sz="2400" dirty="0">
              <a:latin typeface="Helvetica" panose="020B0604020202020204" pitchFamily="34" charset="0"/>
              <a:cs typeface="Helvetica" panose="020B0604020202020204" pitchFamily="34" charset="0"/>
            </a:endParaRPr>
          </a:p>
          <a:p>
            <a:pPr marL="271463" lvl="1" indent="-247650"/>
            <a:r>
              <a:rPr lang="en-US" sz="2400" dirty="0" err="1">
                <a:latin typeface="Helvetica" panose="020B0604020202020204" pitchFamily="34" charset="0"/>
                <a:cs typeface="Helvetica" panose="020B0604020202020204" pitchFamily="34" charset="0"/>
              </a:rPr>
              <a:t>Encienda</a:t>
            </a:r>
            <a:r>
              <a:rPr lang="en-US" sz="2400" dirty="0">
                <a:latin typeface="Helvetica" panose="020B0604020202020204" pitchFamily="34" charset="0"/>
                <a:cs typeface="Helvetica" panose="020B0604020202020204" pitchFamily="34" charset="0"/>
              </a:rPr>
              <a:t> y </a:t>
            </a:r>
            <a:r>
              <a:rPr lang="en-US" sz="2400" dirty="0" err="1">
                <a:latin typeface="Helvetica" panose="020B0604020202020204" pitchFamily="34" charset="0"/>
                <a:cs typeface="Helvetica" panose="020B0604020202020204" pitchFamily="34" charset="0"/>
              </a:rPr>
              <a:t>apague</a:t>
            </a:r>
            <a:r>
              <a:rPr lang="en-US" sz="2400" dirty="0">
                <a:latin typeface="Helvetica" panose="020B0604020202020204" pitchFamily="34" charset="0"/>
                <a:cs typeface="Helvetica" panose="020B0604020202020204" pitchFamily="34" charset="0"/>
              </a:rPr>
              <a:t> la </a:t>
            </a:r>
            <a:r>
              <a:rPr lang="en-US" sz="2400" dirty="0" err="1">
                <a:latin typeface="Helvetica" panose="020B0604020202020204" pitchFamily="34" charset="0"/>
                <a:cs typeface="Helvetica" panose="020B0604020202020204" pitchFamily="34" charset="0"/>
              </a:rPr>
              <a:t>ayuda</a:t>
            </a:r>
            <a:r>
              <a:rPr lang="en-US" sz="2400" dirty="0">
                <a:latin typeface="Helvetica" panose="020B0604020202020204" pitchFamily="34" charset="0"/>
                <a:cs typeface="Helvetica" panose="020B0604020202020204" pitchFamily="34" charset="0"/>
              </a:rPr>
              <a:t> de </a:t>
            </a:r>
            <a:r>
              <a:rPr lang="en-US" sz="2400" dirty="0" err="1">
                <a:latin typeface="Helvetica" panose="020B0604020202020204" pitchFamily="34" charset="0"/>
                <a:cs typeface="Helvetica" panose="020B0604020202020204" pitchFamily="34" charset="0"/>
              </a:rPr>
              <a:t>contexto</a:t>
            </a:r>
            <a:endParaRPr lang="en-US" sz="2400" dirty="0">
              <a:latin typeface="Helvetica" panose="020B0604020202020204" pitchFamily="34" charset="0"/>
              <a:cs typeface="Helvetica" panose="020B0604020202020204" pitchFamily="34" charset="0"/>
            </a:endParaRPr>
          </a:p>
          <a:p>
            <a:pPr marL="714375" lvl="2" indent="-357188"/>
            <a:r>
              <a:rPr lang="en-US" sz="1800" dirty="0" err="1">
                <a:latin typeface="Helvetica" panose="020B0604020202020204" pitchFamily="34" charset="0"/>
                <a:cs typeface="Helvetica" panose="020B0604020202020204" pitchFamily="34" charset="0"/>
              </a:rPr>
              <a:t>Haga</a:t>
            </a:r>
            <a:r>
              <a:rPr lang="en-US" sz="1800" dirty="0">
                <a:latin typeface="Helvetica" panose="020B0604020202020204" pitchFamily="34" charset="0"/>
                <a:cs typeface="Helvetica" panose="020B0604020202020204" pitchFamily="34" charset="0"/>
              </a:rPr>
              <a:t> click </a:t>
            </a:r>
            <a:r>
              <a:rPr lang="en-US" sz="1800" dirty="0" err="1">
                <a:latin typeface="Helvetica" panose="020B0604020202020204" pitchFamily="34" charset="0"/>
                <a:cs typeface="Helvetica" panose="020B0604020202020204" pitchFamily="34" charset="0"/>
              </a:rPr>
              <a:t>en</a:t>
            </a:r>
            <a:r>
              <a:rPr lang="en-US" sz="1800" dirty="0">
                <a:latin typeface="Helvetica" panose="020B0604020202020204" pitchFamily="34" charset="0"/>
                <a:cs typeface="Helvetica" panose="020B0604020202020204" pitchFamily="34" charset="0"/>
              </a:rPr>
              <a:t> el </a:t>
            </a:r>
            <a:r>
              <a:rPr lang="en-US" sz="1800" dirty="0" err="1">
                <a:latin typeface="Helvetica" panose="020B0604020202020204" pitchFamily="34" charset="0"/>
                <a:cs typeface="Helvetica" panose="020B0604020202020204" pitchFamily="34" charset="0"/>
              </a:rPr>
              <a:t>ícono</a:t>
            </a:r>
            <a:r>
              <a:rPr lang="en-US" sz="1800" dirty="0">
                <a:latin typeface="Helvetica" panose="020B0604020202020204" pitchFamily="34" charset="0"/>
                <a:cs typeface="Helvetica" panose="020B0604020202020204" pitchFamily="34" charset="0"/>
              </a:rPr>
              <a:t> ? Amarillo </a:t>
            </a:r>
            <a:r>
              <a:rPr lang="en-US" sz="1800" dirty="0" err="1">
                <a:latin typeface="Helvetica" panose="020B0604020202020204" pitchFamily="34" charset="0"/>
                <a:cs typeface="Helvetica" panose="020B0604020202020204" pitchFamily="34" charset="0"/>
              </a:rPr>
              <a:t>en</a:t>
            </a:r>
            <a:r>
              <a:rPr lang="en-US" sz="1800" dirty="0">
                <a:latin typeface="Helvetica" panose="020B0604020202020204" pitchFamily="34" charset="0"/>
                <a:cs typeface="Helvetica" panose="020B0604020202020204" pitchFamily="34" charset="0"/>
              </a:rPr>
              <a:t> la parte superior </a:t>
            </a:r>
            <a:r>
              <a:rPr lang="en-US" sz="1800" dirty="0" err="1">
                <a:latin typeface="Helvetica" panose="020B0604020202020204" pitchFamily="34" charset="0"/>
                <a:cs typeface="Helvetica" panose="020B0604020202020204" pitchFamily="34" charset="0"/>
              </a:rPr>
              <a:t>derecha</a:t>
            </a:r>
            <a:r>
              <a:rPr lang="en-US" sz="1800" dirty="0">
                <a:latin typeface="Helvetica" panose="020B0604020202020204" pitchFamily="34" charset="0"/>
                <a:cs typeface="Helvetica" panose="020B0604020202020204" pitchFamily="34" charset="0"/>
              </a:rPr>
              <a:t> de </a:t>
            </a:r>
            <a:r>
              <a:rPr lang="en-US" sz="1800" dirty="0" err="1">
                <a:latin typeface="Helvetica" panose="020B0604020202020204" pitchFamily="34" charset="0"/>
                <a:cs typeface="Helvetica" panose="020B0604020202020204" pitchFamily="34" charset="0"/>
              </a:rPr>
              <a:t>tu</a:t>
            </a:r>
            <a:r>
              <a:rPr lang="en-US" sz="1800" dirty="0">
                <a:latin typeface="Helvetica" panose="020B0604020202020204" pitchFamily="34" charset="0"/>
                <a:cs typeface="Helvetica" panose="020B0604020202020204" pitchFamily="34" charset="0"/>
              </a:rPr>
              <a:t> VI</a:t>
            </a:r>
          </a:p>
          <a:p>
            <a:pPr marL="714375" lvl="2" indent="-357188"/>
            <a:r>
              <a:rPr lang="en-US" sz="1800" dirty="0" err="1">
                <a:latin typeface="Helvetica" panose="020B0604020202020204" pitchFamily="34" charset="0"/>
                <a:cs typeface="Helvetica" panose="020B0604020202020204" pitchFamily="34" charset="0"/>
              </a:rPr>
              <a:t>Presione</a:t>
            </a:r>
            <a:r>
              <a:rPr lang="en-US" sz="1800" dirty="0">
                <a:latin typeface="Helvetica" panose="020B0604020202020204" pitchFamily="34" charset="0"/>
                <a:cs typeface="Helvetica" panose="020B0604020202020204" pitchFamily="34" charset="0"/>
              </a:rPr>
              <a:t> &lt;Ctrl-H&gt;</a:t>
            </a:r>
          </a:p>
          <a:p>
            <a:pPr marL="714375" lvl="2" indent="-357188"/>
            <a:r>
              <a:rPr lang="en-US" sz="1800" dirty="0" err="1">
                <a:latin typeface="Helvetica" panose="020B0604020202020204" pitchFamily="34" charset="0"/>
                <a:cs typeface="Helvetica" panose="020B0604020202020204" pitchFamily="34" charset="0"/>
              </a:rPr>
              <a:t>Seleccione</a:t>
            </a:r>
            <a:r>
              <a:rPr lang="en-US" sz="1800" dirty="0">
                <a:latin typeface="Helvetica" panose="020B0604020202020204" pitchFamily="34" charset="0"/>
                <a:cs typeface="Helvetica" panose="020B0604020202020204" pitchFamily="34" charset="0"/>
              </a:rPr>
              <a:t> </a:t>
            </a:r>
            <a:r>
              <a:rPr lang="en-US" sz="1800" b="1" dirty="0" err="1">
                <a:latin typeface="Helvetica" panose="020B0604020202020204" pitchFamily="34" charset="0"/>
                <a:cs typeface="Helvetica" panose="020B0604020202020204" pitchFamily="34" charset="0"/>
              </a:rPr>
              <a:t>Help»Show</a:t>
            </a:r>
            <a:r>
              <a:rPr lang="en-US" sz="1800" b="1" dirty="0">
                <a:latin typeface="Helvetica" panose="020B0604020202020204" pitchFamily="34" charset="0"/>
                <a:cs typeface="Helvetica" panose="020B0604020202020204" pitchFamily="34" charset="0"/>
              </a:rPr>
              <a:t> Context Help</a:t>
            </a:r>
            <a:r>
              <a:rPr lang="en-US" sz="1800" dirty="0">
                <a:latin typeface="Helvetica" panose="020B0604020202020204" pitchFamily="34" charset="0"/>
                <a:cs typeface="Helvetica" panose="020B0604020202020204" pitchFamily="34" charset="0"/>
              </a:rPr>
              <a:t> </a:t>
            </a:r>
            <a:r>
              <a:rPr lang="en-US" sz="1800" dirty="0" err="1">
                <a:latin typeface="Helvetica" panose="020B0604020202020204" pitchFamily="34" charset="0"/>
                <a:cs typeface="Helvetica" panose="020B0604020202020204" pitchFamily="34" charset="0"/>
              </a:rPr>
              <a:t>desde</a:t>
            </a:r>
            <a:r>
              <a:rPr lang="en-US" sz="1800" dirty="0">
                <a:latin typeface="Helvetica" panose="020B0604020202020204" pitchFamily="34" charset="0"/>
                <a:cs typeface="Helvetica" panose="020B0604020202020204" pitchFamily="34" charset="0"/>
              </a:rPr>
              <a:t> el menu de LabVIEW</a:t>
            </a:r>
          </a:p>
          <a:p>
            <a:pPr lvl="2"/>
            <a:endParaRPr lang="en-US" sz="1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08846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a:xfrm>
            <a:off x="637778" y="2536636"/>
            <a:ext cx="5963744" cy="4044442"/>
          </a:xfrm>
        </p:spPr>
        <p:txBody>
          <a:bodyPr/>
          <a:lstStyle/>
          <a:p>
            <a:r>
              <a:rPr lang="es-MX" dirty="0">
                <a:latin typeface="Helvetica" panose="020B0604020202020204" pitchFamily="34" charset="0"/>
                <a:cs typeface="Helvetica" panose="020B0604020202020204" pitchFamily="34" charset="0"/>
              </a:rPr>
              <a:t>Abra LabVIEW </a:t>
            </a:r>
            <a:r>
              <a:rPr lang="es-MX" dirty="0" err="1">
                <a:latin typeface="Helvetica" panose="020B0604020202020204" pitchFamily="34" charset="0"/>
                <a:cs typeface="Helvetica" panose="020B0604020202020204" pitchFamily="34" charset="0"/>
              </a:rPr>
              <a:t>Help</a:t>
            </a:r>
            <a:r>
              <a:rPr lang="es-MX" dirty="0">
                <a:latin typeface="Helvetica" panose="020B0604020202020204" pitchFamily="34" charset="0"/>
                <a:cs typeface="Helvetica" panose="020B0604020202020204" pitchFamily="34" charset="0"/>
              </a:rPr>
              <a:t> mediante:</a:t>
            </a:r>
          </a:p>
          <a:p>
            <a:pPr lvl="1"/>
            <a:r>
              <a:rPr lang="es-MX" dirty="0">
                <a:latin typeface="Helvetica" panose="020B0604020202020204" pitchFamily="34" charset="0"/>
                <a:cs typeface="Helvetica" panose="020B0604020202020204" pitchFamily="34" charset="0"/>
              </a:rPr>
              <a:t>Seleccionando </a:t>
            </a:r>
            <a:r>
              <a:rPr lang="es-MX" b="1" dirty="0" err="1">
                <a:latin typeface="Helvetica" panose="020B0604020202020204" pitchFamily="34" charset="0"/>
                <a:cs typeface="Helvetica" panose="020B0604020202020204" pitchFamily="34" charset="0"/>
              </a:rPr>
              <a:t>Help»LabVIEW</a:t>
            </a:r>
            <a:r>
              <a:rPr lang="es-MX" b="1" dirty="0">
                <a:latin typeface="Helvetica" panose="020B0604020202020204" pitchFamily="34" charset="0"/>
                <a:cs typeface="Helvetica" panose="020B0604020202020204" pitchFamily="34" charset="0"/>
              </a:rPr>
              <a:t> </a:t>
            </a:r>
            <a:r>
              <a:rPr lang="es-MX" b="1" dirty="0" err="1">
                <a:latin typeface="Helvetica" panose="020B0604020202020204" pitchFamily="34" charset="0"/>
                <a:cs typeface="Helvetica" panose="020B0604020202020204" pitchFamily="34" charset="0"/>
              </a:rPr>
              <a:t>Help</a:t>
            </a:r>
            <a:r>
              <a:rPr lang="es-MX" b="1" dirty="0">
                <a:latin typeface="Helvetica" panose="020B0604020202020204" pitchFamily="34" charset="0"/>
                <a:cs typeface="Helvetica" panose="020B0604020202020204" pitchFamily="34" charset="0"/>
              </a:rPr>
              <a:t> </a:t>
            </a:r>
            <a:r>
              <a:rPr lang="es-MX" dirty="0">
                <a:latin typeface="Helvetica" panose="020B0604020202020204" pitchFamily="34" charset="0"/>
                <a:cs typeface="Helvetica" panose="020B0604020202020204" pitchFamily="34" charset="0"/>
              </a:rPr>
              <a:t> desde el menú.</a:t>
            </a:r>
          </a:p>
          <a:p>
            <a:pPr lvl="1"/>
            <a:r>
              <a:rPr lang="es-MX" dirty="0">
                <a:latin typeface="Helvetica" panose="020B0604020202020204" pitchFamily="34" charset="0"/>
                <a:cs typeface="Helvetica" panose="020B0604020202020204" pitchFamily="34" charset="0"/>
              </a:rPr>
              <a:t>Dando </a:t>
            </a:r>
            <a:r>
              <a:rPr lang="es-MX" dirty="0" err="1">
                <a:latin typeface="Helvetica" panose="020B0604020202020204" pitchFamily="34" charset="0"/>
                <a:cs typeface="Helvetica" panose="020B0604020202020204" pitchFamily="34" charset="0"/>
              </a:rPr>
              <a:t>click</a:t>
            </a:r>
            <a:r>
              <a:rPr lang="es-MX" dirty="0">
                <a:latin typeface="Helvetica" panose="020B0604020202020204" pitchFamily="34" charset="0"/>
                <a:cs typeface="Helvetica" panose="020B0604020202020204" pitchFamily="34" charset="0"/>
              </a:rPr>
              <a:t> en </a:t>
            </a:r>
            <a:r>
              <a:rPr lang="es-MX" b="1" dirty="0" err="1">
                <a:latin typeface="Helvetica" panose="020B0604020202020204" pitchFamily="34" charset="0"/>
                <a:cs typeface="Helvetica" panose="020B0604020202020204" pitchFamily="34" charset="0"/>
              </a:rPr>
              <a:t>Detailed</a:t>
            </a:r>
            <a:r>
              <a:rPr lang="es-MX" b="1" dirty="0">
                <a:latin typeface="Helvetica" panose="020B0604020202020204" pitchFamily="34" charset="0"/>
                <a:cs typeface="Helvetica" panose="020B0604020202020204" pitchFamily="34" charset="0"/>
              </a:rPr>
              <a:t> </a:t>
            </a:r>
            <a:r>
              <a:rPr lang="es-MX" b="1" dirty="0" err="1">
                <a:latin typeface="Helvetica" panose="020B0604020202020204" pitchFamily="34" charset="0"/>
                <a:cs typeface="Helvetica" panose="020B0604020202020204" pitchFamily="34" charset="0"/>
              </a:rPr>
              <a:t>help</a:t>
            </a:r>
            <a:r>
              <a:rPr lang="es-MX" dirty="0">
                <a:latin typeface="Helvetica" panose="020B0604020202020204" pitchFamily="34" charset="0"/>
                <a:cs typeface="Helvetica" panose="020B0604020202020204" pitchFamily="34" charset="0"/>
              </a:rPr>
              <a:t> desde la ventana de </a:t>
            </a:r>
            <a:r>
              <a:rPr lang="es-MX" dirty="0" err="1">
                <a:latin typeface="Helvetica" panose="020B0604020202020204" pitchFamily="34" charset="0"/>
                <a:cs typeface="Helvetica" panose="020B0604020202020204" pitchFamily="34" charset="0"/>
              </a:rPr>
              <a:t>Context</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Help</a:t>
            </a:r>
            <a:endParaRPr lang="es-MX" dirty="0">
              <a:latin typeface="Helvetica" panose="020B0604020202020204" pitchFamily="34" charset="0"/>
              <a:cs typeface="Helvetica" panose="020B0604020202020204" pitchFamily="34" charset="0"/>
            </a:endParaRPr>
          </a:p>
          <a:p>
            <a:pPr lvl="1"/>
            <a:r>
              <a:rPr lang="es-MX" dirty="0" err="1">
                <a:latin typeface="Helvetica" panose="020B0604020202020204" pitchFamily="34" charset="0"/>
                <a:cs typeface="Helvetica" panose="020B0604020202020204" pitchFamily="34" charset="0"/>
              </a:rPr>
              <a:t>Click</a:t>
            </a:r>
            <a:r>
              <a:rPr lang="es-MX" dirty="0">
                <a:latin typeface="Helvetica" panose="020B0604020202020204" pitchFamily="34" charset="0"/>
                <a:cs typeface="Helvetica" panose="020B0604020202020204" pitchFamily="34" charset="0"/>
              </a:rPr>
              <a:t> derecho en un objeto y seleccionando </a:t>
            </a:r>
            <a:r>
              <a:rPr lang="es-MX" b="1" dirty="0" err="1">
                <a:latin typeface="Helvetica" panose="020B0604020202020204" pitchFamily="34" charset="0"/>
                <a:cs typeface="Helvetica" panose="020B0604020202020204" pitchFamily="34" charset="0"/>
              </a:rPr>
              <a:t>Help</a:t>
            </a:r>
            <a:r>
              <a:rPr lang="es-MX" dirty="0">
                <a:latin typeface="Helvetica" panose="020B0604020202020204" pitchFamily="34" charset="0"/>
                <a:cs typeface="Helvetica" panose="020B0604020202020204" pitchFamily="34" charset="0"/>
              </a:rPr>
              <a:t> desde el menú </a:t>
            </a:r>
          </a:p>
          <a:p>
            <a:pPr lvl="1"/>
            <a:r>
              <a:rPr lang="es-MX" dirty="0">
                <a:latin typeface="Helvetica" panose="020B0604020202020204" pitchFamily="34" charset="0"/>
                <a:cs typeface="Helvetica" panose="020B0604020202020204" pitchFamily="34" charset="0"/>
              </a:rPr>
              <a:t>Presionando </a:t>
            </a:r>
            <a:r>
              <a:rPr lang="es-MX" b="1" dirty="0">
                <a:latin typeface="Helvetica" panose="020B0604020202020204" pitchFamily="34" charset="0"/>
                <a:cs typeface="Helvetica" panose="020B0604020202020204" pitchFamily="34" charset="0"/>
              </a:rPr>
              <a:t>F1</a:t>
            </a:r>
          </a:p>
        </p:txBody>
      </p:sp>
      <p:sp>
        <p:nvSpPr>
          <p:cNvPr id="4" name="Marcador de texto 3"/>
          <p:cNvSpPr>
            <a:spLocks noGrp="1"/>
          </p:cNvSpPr>
          <p:nvPr>
            <p:ph type="body" sz="quarter" idx="10"/>
          </p:nvPr>
        </p:nvSpPr>
        <p:spPr/>
        <p:txBody>
          <a:bodyPr/>
          <a:lstStyle/>
          <a:p>
            <a:r>
              <a:rPr lang="es-MX" dirty="0"/>
              <a:t>La ayuda de LabVIEW</a:t>
            </a:r>
          </a:p>
        </p:txBody>
      </p:sp>
      <p:pic>
        <p:nvPicPr>
          <p:cNvPr id="5" name="Picture 2" descr="loc_env_labview_help.bmp"/>
          <p:cNvPicPr>
            <a:picLocks noChangeAspect="1" noChangeArrowheads="1"/>
          </p:cNvPicPr>
          <p:nvPr/>
        </p:nvPicPr>
        <p:blipFill>
          <a:blip r:embed="rId3" cstate="print"/>
          <a:srcRect/>
          <a:stretch>
            <a:fillRect/>
          </a:stretch>
        </p:blipFill>
        <p:spPr bwMode="auto">
          <a:xfrm>
            <a:off x="6846849" y="2536636"/>
            <a:ext cx="4932404" cy="4044442"/>
          </a:xfrm>
          <a:prstGeom prst="rect">
            <a:avLst/>
          </a:prstGeom>
          <a:noFill/>
        </p:spPr>
      </p:pic>
      <p:sp>
        <p:nvSpPr>
          <p:cNvPr id="6" name="Marcador de contenido 2"/>
          <p:cNvSpPr txBox="1">
            <a:spLocks/>
          </p:cNvSpPr>
          <p:nvPr/>
        </p:nvSpPr>
        <p:spPr>
          <a:xfrm>
            <a:off x="637778" y="1643810"/>
            <a:ext cx="11141475" cy="1247669"/>
          </a:xfrm>
          <a:prstGeom prst="rect">
            <a:avLst/>
          </a:prstGeom>
        </p:spPr>
        <p:txBody>
          <a:bodyPr vert="horz" lIns="0" tIns="45717" rIns="0" bIns="45717" rtlCol="0">
            <a:noAutofit/>
          </a:bodyPr>
          <a:lst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867"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1867" kern="1200">
                <a:solidFill>
                  <a:schemeClr val="tx1"/>
                </a:solidFill>
                <a:latin typeface="+mn-lt"/>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a:lstStyle>
          <a:p>
            <a:pPr marL="608410" lvl="1" indent="0">
              <a:buNone/>
            </a:pPr>
            <a:r>
              <a:rPr lang="es-MX" dirty="0">
                <a:latin typeface="Helvetica" panose="020B0604020202020204" pitchFamily="34" charset="0"/>
                <a:cs typeface="Helvetica" panose="020B0604020202020204" pitchFamily="34" charset="0"/>
              </a:rPr>
              <a:t>Contiene descripciones detalladas e instrucciones para la mayoría de las paletas, menús, herramientas, </a:t>
            </a:r>
            <a:r>
              <a:rPr lang="es-MX" dirty="0" err="1">
                <a:latin typeface="Helvetica" panose="020B0604020202020204" pitchFamily="34" charset="0"/>
                <a:cs typeface="Helvetica" panose="020B0604020202020204" pitchFamily="34" charset="0"/>
              </a:rPr>
              <a:t>VIs</a:t>
            </a:r>
            <a:r>
              <a:rPr lang="es-MX" dirty="0">
                <a:latin typeface="Helvetica" panose="020B0604020202020204" pitchFamily="34" charset="0"/>
                <a:cs typeface="Helvetica" panose="020B0604020202020204" pitchFamily="34" charset="0"/>
              </a:rPr>
              <a:t> y funciones.</a:t>
            </a:r>
          </a:p>
        </p:txBody>
      </p:sp>
    </p:spTree>
    <p:extLst>
      <p:ext uri="{BB962C8B-B14F-4D97-AF65-F5344CB8AC3E}">
        <p14:creationId xmlns:p14="http://schemas.microsoft.com/office/powerpoint/2010/main" val="3488662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a:xfrm>
            <a:off x="637778" y="1749778"/>
            <a:ext cx="4915529" cy="4320615"/>
          </a:xfrm>
        </p:spPr>
        <p:txBody>
          <a:bodyPr/>
          <a:lstStyle/>
          <a:p>
            <a:r>
              <a:rPr lang="es-MX" dirty="0">
                <a:latin typeface="Helvetica" panose="020B0604020202020204" pitchFamily="34" charset="0"/>
                <a:cs typeface="Helvetica" panose="020B0604020202020204" pitchFamily="34" charset="0"/>
              </a:rPr>
              <a:t>Encuentre las plantillas de FRC en la pestaña de </a:t>
            </a:r>
            <a:r>
              <a:rPr lang="es-MX" dirty="0" err="1">
                <a:latin typeface="Helvetica" panose="020B0604020202020204" pitchFamily="34" charset="0"/>
                <a:cs typeface="Helvetica" panose="020B0604020202020204" pitchFamily="34" charset="0"/>
              </a:rPr>
              <a:t>Support</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Tab»Find</a:t>
            </a:r>
            <a:r>
              <a:rPr lang="es-MX" dirty="0">
                <a:latin typeface="Helvetica" panose="020B0604020202020204" pitchFamily="34" charset="0"/>
                <a:cs typeface="Helvetica" panose="020B0604020202020204" pitchFamily="34" charset="0"/>
              </a:rPr>
              <a:t> FRC </a:t>
            </a:r>
            <a:r>
              <a:rPr lang="es-MX" dirty="0" err="1">
                <a:latin typeface="Helvetica" panose="020B0604020202020204" pitchFamily="34" charset="0"/>
                <a:cs typeface="Helvetica" panose="020B0604020202020204" pitchFamily="34" charset="0"/>
              </a:rPr>
              <a:t>Examples</a:t>
            </a:r>
            <a:endParaRPr lang="es-MX" dirty="0">
              <a:latin typeface="Helvetica" panose="020B0604020202020204" pitchFamily="34" charset="0"/>
              <a:cs typeface="Helvetica" panose="020B0604020202020204" pitchFamily="34" charset="0"/>
            </a:endParaRPr>
          </a:p>
          <a:p>
            <a:r>
              <a:rPr lang="es-MX" dirty="0">
                <a:latin typeface="Helvetica" panose="020B0604020202020204" pitchFamily="34" charset="0"/>
                <a:cs typeface="Helvetica" panose="020B0604020202020204" pitchFamily="34" charset="0"/>
              </a:rPr>
              <a:t>O en </a:t>
            </a:r>
            <a:r>
              <a:rPr lang="es-MX" dirty="0" err="1">
                <a:latin typeface="Helvetica" panose="020B0604020202020204" pitchFamily="34" charset="0"/>
                <a:cs typeface="Helvetica" panose="020B0604020202020204" pitchFamily="34" charset="0"/>
              </a:rPr>
              <a:t>Help»Find</a:t>
            </a:r>
            <a:r>
              <a:rPr lang="es-MX" dirty="0">
                <a:latin typeface="Helvetica" panose="020B0604020202020204" pitchFamily="34" charset="0"/>
                <a:cs typeface="Helvetica" panose="020B0604020202020204" pitchFamily="34" charset="0"/>
              </a:rPr>
              <a:t> </a:t>
            </a:r>
            <a:r>
              <a:rPr lang="es-MX" dirty="0" err="1">
                <a:latin typeface="Helvetica" panose="020B0604020202020204" pitchFamily="34" charset="0"/>
                <a:cs typeface="Helvetica" panose="020B0604020202020204" pitchFamily="34" charset="0"/>
              </a:rPr>
              <a:t>Examples</a:t>
            </a:r>
            <a:r>
              <a:rPr lang="es-MX" dirty="0">
                <a:latin typeface="Helvetica" panose="020B0604020202020204" pitchFamily="34" charset="0"/>
                <a:cs typeface="Helvetica" panose="020B0604020202020204" pitchFamily="34" charset="0"/>
              </a:rPr>
              <a:t> y navegando al folder de FRC </a:t>
            </a:r>
            <a:r>
              <a:rPr lang="es-MX" dirty="0" err="1">
                <a:latin typeface="Helvetica" panose="020B0604020202020204" pitchFamily="34" charset="0"/>
                <a:cs typeface="Helvetica" panose="020B0604020202020204" pitchFamily="34" charset="0"/>
              </a:rPr>
              <a:t>Robotics</a:t>
            </a:r>
            <a:endParaRPr lang="es-MX" dirty="0">
              <a:latin typeface="Helvetica" panose="020B0604020202020204" pitchFamily="34" charset="0"/>
              <a:cs typeface="Helvetica" panose="020B0604020202020204" pitchFamily="34" charset="0"/>
            </a:endParaRPr>
          </a:p>
        </p:txBody>
      </p:sp>
      <p:sp>
        <p:nvSpPr>
          <p:cNvPr id="4" name="Marcador de texto 3"/>
          <p:cNvSpPr>
            <a:spLocks noGrp="1"/>
          </p:cNvSpPr>
          <p:nvPr>
            <p:ph type="body" sz="quarter" idx="10"/>
          </p:nvPr>
        </p:nvSpPr>
        <p:spPr/>
        <p:txBody>
          <a:bodyPr/>
          <a:lstStyle/>
          <a:p>
            <a:r>
              <a:rPr lang="es-MX" dirty="0"/>
              <a:t>Encontrando ejemplos</a:t>
            </a:r>
          </a:p>
        </p:txBody>
      </p:sp>
      <p:pic>
        <p:nvPicPr>
          <p:cNvPr id="5" name="Picture 4"/>
          <p:cNvPicPr>
            <a:picLocks noChangeAspect="1" noChangeArrowheads="1"/>
          </p:cNvPicPr>
          <p:nvPr/>
        </p:nvPicPr>
        <p:blipFill>
          <a:blip r:embed="rId3" cstate="print"/>
          <a:srcRect/>
          <a:stretch>
            <a:fillRect/>
          </a:stretch>
        </p:blipFill>
        <p:spPr bwMode="auto">
          <a:xfrm>
            <a:off x="7201069" y="1981200"/>
            <a:ext cx="4448159" cy="381000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5981869" y="1905000"/>
            <a:ext cx="5771779" cy="3962400"/>
          </a:xfrm>
          <a:prstGeom prst="rect">
            <a:avLst/>
          </a:prstGeom>
          <a:noFill/>
          <a:ln w="9525">
            <a:noFill/>
            <a:miter lim="800000"/>
            <a:headEnd/>
            <a:tailEnd/>
          </a:ln>
        </p:spPr>
      </p:pic>
      <p:sp>
        <p:nvSpPr>
          <p:cNvPr id="7" name="Rectangle 6"/>
          <p:cNvSpPr/>
          <p:nvPr/>
        </p:nvSpPr>
        <p:spPr>
          <a:xfrm>
            <a:off x="6134268" y="1162050"/>
            <a:ext cx="1290113"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err="1">
                <a:solidFill>
                  <a:prstClr val="black"/>
                </a:solidFill>
                <a:latin typeface="Helvetica" panose="020B0604020202020204" pitchFamily="34" charset="0"/>
                <a:cs typeface="Helvetica" panose="020B0604020202020204" pitchFamily="34" charset="0"/>
              </a:rPr>
              <a:t>Buscar</a:t>
            </a:r>
            <a:r>
              <a:rPr lang="en-US" sz="1400" dirty="0">
                <a:solidFill>
                  <a:prstClr val="black"/>
                </a:solidFill>
                <a:latin typeface="Helvetica" panose="020B0604020202020204" pitchFamily="34" charset="0"/>
                <a:cs typeface="Helvetica" panose="020B0604020202020204" pitchFamily="34" charset="0"/>
              </a:rPr>
              <a:t> </a:t>
            </a:r>
            <a:r>
              <a:rPr lang="en-US" sz="1400" dirty="0" err="1">
                <a:solidFill>
                  <a:prstClr val="black"/>
                </a:solidFill>
                <a:latin typeface="Helvetica" panose="020B0604020202020204" pitchFamily="34" charset="0"/>
                <a:cs typeface="Helvetica" panose="020B0604020202020204" pitchFamily="34" charset="0"/>
              </a:rPr>
              <a:t>por</a:t>
            </a:r>
            <a:r>
              <a:rPr lang="en-US" sz="1400" dirty="0">
                <a:solidFill>
                  <a:prstClr val="black"/>
                </a:solidFill>
                <a:latin typeface="Helvetica" panose="020B0604020202020204" pitchFamily="34" charset="0"/>
                <a:cs typeface="Helvetica" panose="020B0604020202020204" pitchFamily="34" charset="0"/>
              </a:rPr>
              <a:t> palabra clave</a:t>
            </a:r>
          </a:p>
        </p:txBody>
      </p:sp>
      <p:sp>
        <p:nvSpPr>
          <p:cNvPr id="8" name="Isosceles Triangle 7"/>
          <p:cNvSpPr/>
          <p:nvPr/>
        </p:nvSpPr>
        <p:spPr>
          <a:xfrm flipV="1">
            <a:off x="6134269" y="1619250"/>
            <a:ext cx="1290112" cy="533400"/>
          </a:xfrm>
          <a:prstGeom prst="triangle">
            <a:avLst>
              <a:gd name="adj" fmla="val 5433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8421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El hardware para FRC</a:t>
            </a:r>
          </a:p>
        </p:txBody>
      </p:sp>
      <p:pic>
        <p:nvPicPr>
          <p:cNvPr id="1026" name="Picture 2" descr="http://khengineering.github.io/RoboRio/Images/2015_CS_Layout.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08865" y="1181567"/>
            <a:ext cx="8301816" cy="545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7853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pPr lvl="1"/>
            <a:r>
              <a:rPr lang="es-MX" dirty="0">
                <a:latin typeface="Helvetica" panose="020B0604020202020204" pitchFamily="34" charset="0"/>
                <a:cs typeface="Helvetica" panose="020B0604020202020204" pitchFamily="34" charset="0"/>
              </a:rPr>
              <a:t>Una flecha rota indica que el VI no se puede compilar » el VI no se puede ejecutar</a:t>
            </a:r>
          </a:p>
        </p:txBody>
      </p:sp>
      <p:sp>
        <p:nvSpPr>
          <p:cNvPr id="4" name="Marcador de texto 3"/>
          <p:cNvSpPr>
            <a:spLocks noGrp="1"/>
          </p:cNvSpPr>
          <p:nvPr>
            <p:ph type="body" sz="quarter" idx="10"/>
          </p:nvPr>
        </p:nvSpPr>
        <p:spPr/>
        <p:txBody>
          <a:bodyPr/>
          <a:lstStyle/>
          <a:p>
            <a:r>
              <a:rPr lang="es-MX" dirty="0"/>
              <a:t>Depuración: Corrigiendo </a:t>
            </a:r>
            <a:r>
              <a:rPr lang="es-MX" dirty="0" err="1"/>
              <a:t>VIs</a:t>
            </a:r>
            <a:r>
              <a:rPr lang="es-MX" dirty="0"/>
              <a:t> rotos</a:t>
            </a:r>
          </a:p>
        </p:txBody>
      </p:sp>
      <p:pic>
        <p:nvPicPr>
          <p:cNvPr id="5" name="Embedded Image" descr="brokrun.bmp"/>
          <p:cNvPicPr>
            <a:picLocks noChangeAspect="1"/>
          </p:cNvPicPr>
          <p:nvPr/>
        </p:nvPicPr>
        <p:blipFill>
          <a:blip r:embed="rId3" cstate="print"/>
          <a:stretch>
            <a:fillRect/>
          </a:stretch>
        </p:blipFill>
        <p:spPr>
          <a:xfrm>
            <a:off x="2057400" y="3504007"/>
            <a:ext cx="609600" cy="581025"/>
          </a:xfrm>
          <a:prstGeom prst="rect">
            <a:avLst/>
          </a:prstGeom>
        </p:spPr>
      </p:pic>
      <p:pic>
        <p:nvPicPr>
          <p:cNvPr id="6" name="Embedded Image" descr="ErrorListDialog.bmp"/>
          <p:cNvPicPr>
            <a:picLocks noChangeAspect="1"/>
          </p:cNvPicPr>
          <p:nvPr/>
        </p:nvPicPr>
        <p:blipFill>
          <a:blip r:embed="rId4" cstate="print"/>
          <a:stretch>
            <a:fillRect/>
          </a:stretch>
        </p:blipFill>
        <p:spPr>
          <a:xfrm>
            <a:off x="4191000" y="2361007"/>
            <a:ext cx="5066732" cy="4191000"/>
          </a:xfrm>
          <a:prstGeom prst="rect">
            <a:avLst/>
          </a:prstGeom>
        </p:spPr>
      </p:pic>
      <p:sp>
        <p:nvSpPr>
          <p:cNvPr id="7" name="Rectangle 9"/>
          <p:cNvSpPr/>
          <p:nvPr/>
        </p:nvSpPr>
        <p:spPr>
          <a:xfrm>
            <a:off x="1923481" y="4799407"/>
            <a:ext cx="1597641"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solidFill>
                  <a:prstClr val="black"/>
                </a:solidFill>
                <a:latin typeface="Helvetica" panose="020B0604020202020204" pitchFamily="34" charset="0"/>
                <a:cs typeface="Helvetica" panose="020B0604020202020204" pitchFamily="34" charset="0"/>
              </a:rPr>
              <a:t>Click para </a:t>
            </a:r>
            <a:r>
              <a:rPr lang="en-US" sz="1400" dirty="0" err="1">
                <a:solidFill>
                  <a:prstClr val="black"/>
                </a:solidFill>
                <a:latin typeface="Helvetica" panose="020B0604020202020204" pitchFamily="34" charset="0"/>
                <a:cs typeface="Helvetica" panose="020B0604020202020204" pitchFamily="34" charset="0"/>
              </a:rPr>
              <a:t>abrir</a:t>
            </a:r>
            <a:r>
              <a:rPr lang="en-US" sz="1400" dirty="0">
                <a:solidFill>
                  <a:prstClr val="black"/>
                </a:solidFill>
                <a:latin typeface="Helvetica" panose="020B0604020202020204" pitchFamily="34" charset="0"/>
                <a:cs typeface="Helvetica" panose="020B0604020202020204" pitchFamily="34" charset="0"/>
              </a:rPr>
              <a:t> la </a:t>
            </a:r>
            <a:r>
              <a:rPr lang="en-US" sz="1400" dirty="0" err="1">
                <a:solidFill>
                  <a:prstClr val="black"/>
                </a:solidFill>
                <a:latin typeface="Helvetica" panose="020B0604020202020204" pitchFamily="34" charset="0"/>
                <a:cs typeface="Helvetica" panose="020B0604020202020204" pitchFamily="34" charset="0"/>
              </a:rPr>
              <a:t>lista</a:t>
            </a:r>
            <a:r>
              <a:rPr lang="en-US" sz="1400" dirty="0">
                <a:solidFill>
                  <a:prstClr val="black"/>
                </a:solidFill>
                <a:latin typeface="Helvetica" panose="020B0604020202020204" pitchFamily="34" charset="0"/>
                <a:cs typeface="Helvetica" panose="020B0604020202020204" pitchFamily="34" charset="0"/>
              </a:rPr>
              <a:t> de </a:t>
            </a:r>
            <a:r>
              <a:rPr lang="en-US" sz="1400" dirty="0" err="1">
                <a:solidFill>
                  <a:prstClr val="black"/>
                </a:solidFill>
                <a:latin typeface="Helvetica" panose="020B0604020202020204" pitchFamily="34" charset="0"/>
                <a:cs typeface="Helvetica" panose="020B0604020202020204" pitchFamily="34" charset="0"/>
              </a:rPr>
              <a:t>errores</a:t>
            </a:r>
            <a:endParaRPr lang="en-US" sz="1400" dirty="0">
              <a:solidFill>
                <a:prstClr val="black"/>
              </a:solidFill>
              <a:latin typeface="Helvetica" panose="020B0604020202020204" pitchFamily="34" charset="0"/>
              <a:cs typeface="Helvetica" panose="020B0604020202020204" pitchFamily="34" charset="0"/>
            </a:endParaRPr>
          </a:p>
        </p:txBody>
      </p:sp>
      <p:sp>
        <p:nvSpPr>
          <p:cNvPr id="8" name="Isosceles Triangle 10"/>
          <p:cNvSpPr/>
          <p:nvPr/>
        </p:nvSpPr>
        <p:spPr>
          <a:xfrm>
            <a:off x="1923481" y="4037407"/>
            <a:ext cx="1597641" cy="762000"/>
          </a:xfrm>
          <a:prstGeom prst="triangle">
            <a:avLst>
              <a:gd name="adj" fmla="val 2174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41779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Use la herramienta de </a:t>
            </a:r>
            <a:r>
              <a:rPr lang="es-MX" dirty="0" err="1">
                <a:latin typeface="Helvetica" panose="020B0604020202020204" pitchFamily="34" charset="0"/>
                <a:cs typeface="Helvetica" panose="020B0604020202020204" pitchFamily="34" charset="0"/>
              </a:rPr>
              <a:t>Probe</a:t>
            </a:r>
            <a:r>
              <a:rPr lang="es-MX" dirty="0">
                <a:latin typeface="Helvetica" panose="020B0604020202020204" pitchFamily="34" charset="0"/>
                <a:cs typeface="Helvetica" panose="020B0604020202020204" pitchFamily="34" charset="0"/>
              </a:rPr>
              <a:t> para observar valores inmediatos de datos y revisar la salida de </a:t>
            </a:r>
            <a:r>
              <a:rPr lang="es-MX" dirty="0" err="1">
                <a:latin typeface="Helvetica" panose="020B0604020202020204" pitchFamily="34" charset="0"/>
                <a:cs typeface="Helvetica" panose="020B0604020202020204" pitchFamily="34" charset="0"/>
              </a:rPr>
              <a:t>VIs</a:t>
            </a:r>
            <a:r>
              <a:rPr lang="es-MX" dirty="0">
                <a:latin typeface="Helvetica" panose="020B0604020202020204" pitchFamily="34" charset="0"/>
                <a:cs typeface="Helvetica" panose="020B0604020202020204" pitchFamily="34" charset="0"/>
              </a:rPr>
              <a:t> y funciones, especialmente aquellas que realizan entrada y salida.</a:t>
            </a:r>
          </a:p>
          <a:p>
            <a:r>
              <a:rPr lang="es-MX" dirty="0">
                <a:latin typeface="Helvetica" panose="020B0604020202020204" pitchFamily="34" charset="0"/>
                <a:cs typeface="Helvetica" panose="020B0604020202020204" pitchFamily="34" charset="0"/>
              </a:rPr>
              <a:t>Especifique retener los valores de losa cables a modo que pueda probar los valores de los cables después de la ejecución.</a:t>
            </a:r>
          </a:p>
        </p:txBody>
      </p:sp>
      <p:sp>
        <p:nvSpPr>
          <p:cNvPr id="4" name="Marcador de texto 3"/>
          <p:cNvSpPr>
            <a:spLocks noGrp="1"/>
          </p:cNvSpPr>
          <p:nvPr>
            <p:ph type="body" sz="quarter" idx="10"/>
          </p:nvPr>
        </p:nvSpPr>
        <p:spPr/>
        <p:txBody>
          <a:bodyPr/>
          <a:lstStyle/>
          <a:p>
            <a:r>
              <a:rPr lang="es-MX" dirty="0"/>
              <a:t>Las puntas de prueba</a:t>
            </a:r>
          </a:p>
        </p:txBody>
      </p:sp>
      <p:pic>
        <p:nvPicPr>
          <p:cNvPr id="5" name="Embedded Image" descr="loc_bd_simulated_aap.bmp"/>
          <p:cNvPicPr>
            <a:picLocks noChangeAspect="1"/>
          </p:cNvPicPr>
          <p:nvPr/>
        </p:nvPicPr>
        <p:blipFill>
          <a:blip r:embed="rId3" cstate="print"/>
          <a:stretch>
            <a:fillRect/>
          </a:stretch>
        </p:blipFill>
        <p:spPr>
          <a:xfrm>
            <a:off x="629273" y="4076077"/>
            <a:ext cx="3305175" cy="2279703"/>
          </a:xfrm>
          <a:prstGeom prst="rect">
            <a:avLst/>
          </a:prstGeom>
        </p:spPr>
      </p:pic>
      <p:pic>
        <p:nvPicPr>
          <p:cNvPr id="6" name="Embedded Image" descr="loc_env_probe_watch_window.bmp"/>
          <p:cNvPicPr>
            <a:picLocks noChangeAspect="1"/>
          </p:cNvPicPr>
          <p:nvPr/>
        </p:nvPicPr>
        <p:blipFill>
          <a:blip r:embed="rId4" cstate="print"/>
          <a:stretch>
            <a:fillRect/>
          </a:stretch>
        </p:blipFill>
        <p:spPr>
          <a:xfrm>
            <a:off x="4210673" y="4249281"/>
            <a:ext cx="4800600" cy="1933295"/>
          </a:xfrm>
          <a:prstGeom prst="rect">
            <a:avLst/>
          </a:prstGeom>
        </p:spPr>
      </p:pic>
      <p:pic>
        <p:nvPicPr>
          <p:cNvPr id="7" name="Embedded Image" descr="probe.bmp"/>
          <p:cNvPicPr>
            <a:picLocks noChangeAspect="1"/>
          </p:cNvPicPr>
          <p:nvPr/>
        </p:nvPicPr>
        <p:blipFill>
          <a:blip r:embed="rId5" cstate="print"/>
          <a:stretch>
            <a:fillRect/>
          </a:stretch>
        </p:blipFill>
        <p:spPr>
          <a:xfrm>
            <a:off x="11219431" y="1914244"/>
            <a:ext cx="628650" cy="602456"/>
          </a:xfrm>
          <a:prstGeom prst="rect">
            <a:avLst/>
          </a:prstGeom>
        </p:spPr>
      </p:pic>
      <p:pic>
        <p:nvPicPr>
          <p:cNvPr id="8" name="Embedded Image" descr="RetainWire.bmp"/>
          <p:cNvPicPr>
            <a:picLocks noChangeAspect="1"/>
          </p:cNvPicPr>
          <p:nvPr/>
        </p:nvPicPr>
        <p:blipFill>
          <a:blip r:embed="rId6" cstate="print"/>
          <a:stretch>
            <a:fillRect/>
          </a:stretch>
        </p:blipFill>
        <p:spPr>
          <a:xfrm>
            <a:off x="11219431" y="3260444"/>
            <a:ext cx="628650" cy="602456"/>
          </a:xfrm>
          <a:prstGeom prst="rect">
            <a:avLst/>
          </a:prstGeom>
        </p:spPr>
      </p:pic>
    </p:spTree>
    <p:extLst>
      <p:ext uri="{BB962C8B-B14F-4D97-AF65-F5344CB8AC3E}">
        <p14:creationId xmlns:p14="http://schemas.microsoft.com/office/powerpoint/2010/main" val="460842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a:xfrm>
            <a:off x="637778" y="1622778"/>
            <a:ext cx="10887473" cy="4320615"/>
          </a:xfrm>
        </p:spPr>
        <p:txBody>
          <a:bodyPr/>
          <a:lstStyle/>
          <a:p>
            <a:r>
              <a:rPr lang="es-MX" sz="2400" dirty="0">
                <a:latin typeface="Helvetica" panose="020B0604020202020204" pitchFamily="34" charset="0"/>
                <a:cs typeface="Helvetica" panose="020B0604020202020204" pitchFamily="34" charset="0"/>
              </a:rPr>
              <a:t>Cuando modifique la plantilla del robot FRC, </a:t>
            </a:r>
            <a:r>
              <a:rPr lang="es-MX" sz="2400" b="1" dirty="0">
                <a:latin typeface="Helvetica" panose="020B0604020202020204" pitchFamily="34" charset="0"/>
                <a:cs typeface="Helvetica" panose="020B0604020202020204" pitchFamily="34" charset="0"/>
              </a:rPr>
              <a:t>no</a:t>
            </a:r>
            <a:r>
              <a:rPr lang="es-MX" sz="2400" dirty="0">
                <a:latin typeface="Helvetica" panose="020B0604020202020204" pitchFamily="34" charset="0"/>
                <a:cs typeface="Helvetica" panose="020B0604020202020204" pitchFamily="34" charset="0"/>
              </a:rPr>
              <a:t> modifique el Robot Main.vi</a:t>
            </a:r>
          </a:p>
          <a:p>
            <a:r>
              <a:rPr lang="es-MX" sz="2400" dirty="0">
                <a:latin typeface="Helvetica" panose="020B0604020202020204" pitchFamily="34" charset="0"/>
                <a:cs typeface="Helvetica" panose="020B0604020202020204" pitchFamily="34" charset="0"/>
              </a:rPr>
              <a:t>Modifique el código dentro del folder “</a:t>
            </a:r>
            <a:r>
              <a:rPr lang="es-MX" sz="2400" dirty="0" err="1">
                <a:latin typeface="Helvetica" panose="020B0604020202020204" pitchFamily="34" charset="0"/>
                <a:cs typeface="Helvetica" panose="020B0604020202020204" pitchFamily="34" charset="0"/>
              </a:rPr>
              <a:t>Team</a:t>
            </a:r>
            <a:r>
              <a:rPr lang="es-MX" sz="2400" dirty="0">
                <a:latin typeface="Helvetica" panose="020B0604020202020204" pitchFamily="34" charset="0"/>
                <a:cs typeface="Helvetica" panose="020B0604020202020204" pitchFamily="34" charset="0"/>
              </a:rPr>
              <a:t> </a:t>
            </a:r>
            <a:r>
              <a:rPr lang="es-MX" sz="2400" dirty="0" err="1">
                <a:latin typeface="Helvetica" panose="020B0604020202020204" pitchFamily="34" charset="0"/>
                <a:cs typeface="Helvetica" panose="020B0604020202020204" pitchFamily="34" charset="0"/>
              </a:rPr>
              <a:t>Code</a:t>
            </a:r>
            <a:r>
              <a:rPr lang="es-MX" sz="2400" dirty="0">
                <a:latin typeface="Helvetica" panose="020B0604020202020204" pitchFamily="34" charset="0"/>
                <a:cs typeface="Helvetica" panose="020B0604020202020204" pitchFamily="34" charset="0"/>
              </a:rPr>
              <a:t>” dentro del proyecto. Éste código es llamado por el Robot Main.vi</a:t>
            </a:r>
          </a:p>
        </p:txBody>
      </p:sp>
      <p:sp>
        <p:nvSpPr>
          <p:cNvPr id="4" name="Marcador de texto 3"/>
          <p:cNvSpPr>
            <a:spLocks noGrp="1"/>
          </p:cNvSpPr>
          <p:nvPr>
            <p:ph type="body" sz="quarter" idx="10"/>
          </p:nvPr>
        </p:nvSpPr>
        <p:spPr/>
        <p:txBody>
          <a:bodyPr/>
          <a:lstStyle/>
          <a:p>
            <a:r>
              <a:rPr lang="es-MX" dirty="0"/>
              <a:t>Código de </a:t>
            </a:r>
            <a:r>
              <a:rPr lang="es-MX" dirty="0" err="1"/>
              <a:t>teleoperado</a:t>
            </a:r>
            <a:endParaRPr lang="es-MX" dirty="0"/>
          </a:p>
        </p:txBody>
      </p:sp>
      <p:pic>
        <p:nvPicPr>
          <p:cNvPr id="14" name="Picture 2"/>
          <p:cNvPicPr>
            <a:picLocks noChangeAspect="1" noChangeArrowheads="1"/>
          </p:cNvPicPr>
          <p:nvPr/>
        </p:nvPicPr>
        <p:blipFill>
          <a:blip r:embed="rId3" cstate="print"/>
          <a:srcRect/>
          <a:stretch>
            <a:fillRect/>
          </a:stretch>
        </p:blipFill>
        <p:spPr bwMode="auto">
          <a:xfrm>
            <a:off x="1001352" y="3304011"/>
            <a:ext cx="2667000" cy="2343150"/>
          </a:xfrm>
          <a:prstGeom prst="rect">
            <a:avLst/>
          </a:prstGeom>
          <a:noFill/>
          <a:ln w="9525">
            <a:noFill/>
            <a:miter lim="800000"/>
            <a:headEnd/>
            <a:tailEnd/>
          </a:ln>
        </p:spPr>
      </p:pic>
      <p:pic>
        <p:nvPicPr>
          <p:cNvPr id="15" name="Picture 5"/>
          <p:cNvPicPr>
            <a:picLocks noChangeAspect="1" noChangeArrowheads="1"/>
          </p:cNvPicPr>
          <p:nvPr/>
        </p:nvPicPr>
        <p:blipFill>
          <a:blip r:embed="rId4" cstate="print"/>
          <a:srcRect/>
          <a:stretch>
            <a:fillRect/>
          </a:stretch>
        </p:blipFill>
        <p:spPr bwMode="auto">
          <a:xfrm>
            <a:off x="7821389" y="3440764"/>
            <a:ext cx="1800225" cy="1285875"/>
          </a:xfrm>
          <a:prstGeom prst="rect">
            <a:avLst/>
          </a:prstGeom>
          <a:noFill/>
          <a:ln w="9525">
            <a:noFill/>
            <a:miter lim="800000"/>
            <a:headEnd/>
            <a:tailEnd/>
          </a:ln>
        </p:spPr>
      </p:pic>
      <p:pic>
        <p:nvPicPr>
          <p:cNvPr id="16" name="Picture 6"/>
          <p:cNvPicPr>
            <a:picLocks noChangeAspect="1" noChangeArrowheads="1"/>
          </p:cNvPicPr>
          <p:nvPr/>
        </p:nvPicPr>
        <p:blipFill>
          <a:blip r:embed="rId5" cstate="print"/>
          <a:srcRect/>
          <a:stretch>
            <a:fillRect/>
          </a:stretch>
        </p:blipFill>
        <p:spPr bwMode="auto">
          <a:xfrm>
            <a:off x="4205971" y="3448791"/>
            <a:ext cx="3152775" cy="1504950"/>
          </a:xfrm>
          <a:prstGeom prst="rect">
            <a:avLst/>
          </a:prstGeom>
          <a:noFill/>
          <a:ln w="9525">
            <a:noFill/>
            <a:miter lim="800000"/>
            <a:headEnd/>
            <a:tailEnd/>
          </a:ln>
        </p:spPr>
      </p:pic>
      <p:sp>
        <p:nvSpPr>
          <p:cNvPr id="17" name="Rounded Rectangle 8"/>
          <p:cNvSpPr/>
          <p:nvPr/>
        </p:nvSpPr>
        <p:spPr bwMode="auto">
          <a:xfrm>
            <a:off x="962163" y="3019077"/>
            <a:ext cx="2899955" cy="2939143"/>
          </a:xfrm>
          <a:prstGeom prst="roundRect">
            <a:avLst>
              <a:gd name="adj" fmla="val 4155"/>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Helvetica" panose="020B0604020202020204" pitchFamily="34" charset="0"/>
              <a:cs typeface="Helvetica" panose="020B0604020202020204" pitchFamily="34" charset="0"/>
            </a:endParaRPr>
          </a:p>
        </p:txBody>
      </p:sp>
      <p:sp>
        <p:nvSpPr>
          <p:cNvPr id="18" name="Rounded Rectangle 9"/>
          <p:cNvSpPr/>
          <p:nvPr/>
        </p:nvSpPr>
        <p:spPr bwMode="auto">
          <a:xfrm>
            <a:off x="3988423" y="3014721"/>
            <a:ext cx="3479043" cy="2939143"/>
          </a:xfrm>
          <a:prstGeom prst="roundRect">
            <a:avLst>
              <a:gd name="adj" fmla="val 2840"/>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Helvetica" panose="020B0604020202020204" pitchFamily="34" charset="0"/>
              <a:cs typeface="Helvetica" panose="020B0604020202020204" pitchFamily="34" charset="0"/>
            </a:endParaRPr>
          </a:p>
        </p:txBody>
      </p:sp>
      <p:sp>
        <p:nvSpPr>
          <p:cNvPr id="19" name="Rounded Rectangle 10"/>
          <p:cNvSpPr/>
          <p:nvPr/>
        </p:nvSpPr>
        <p:spPr bwMode="auto">
          <a:xfrm>
            <a:off x="7585032" y="3014721"/>
            <a:ext cx="2138017" cy="2939143"/>
          </a:xfrm>
          <a:prstGeom prst="roundRect">
            <a:avLst>
              <a:gd name="adj" fmla="val 3090"/>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Helvetica" panose="020B0604020202020204" pitchFamily="34" charset="0"/>
              <a:cs typeface="Helvetica" panose="020B0604020202020204" pitchFamily="34" charset="0"/>
            </a:endParaRPr>
          </a:p>
        </p:txBody>
      </p:sp>
      <p:sp>
        <p:nvSpPr>
          <p:cNvPr id="20" name="TextBox 11"/>
          <p:cNvSpPr txBox="1"/>
          <p:nvPr/>
        </p:nvSpPr>
        <p:spPr>
          <a:xfrm>
            <a:off x="1732872" y="5958220"/>
            <a:ext cx="1643399"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Helvetica" panose="020B0604020202020204" pitchFamily="34" charset="0"/>
                <a:cs typeface="Helvetica" panose="020B0604020202020204" pitchFamily="34" charset="0"/>
              </a:rPr>
              <a:t>Begin.vi</a:t>
            </a:r>
          </a:p>
        </p:txBody>
      </p:sp>
      <p:sp>
        <p:nvSpPr>
          <p:cNvPr id="21" name="TextBox 12"/>
          <p:cNvSpPr txBox="1"/>
          <p:nvPr/>
        </p:nvSpPr>
        <p:spPr>
          <a:xfrm>
            <a:off x="5007300" y="5966927"/>
            <a:ext cx="1801519"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Helvetica" panose="020B0604020202020204" pitchFamily="34" charset="0"/>
                <a:cs typeface="Helvetica" panose="020B0604020202020204" pitchFamily="34" charset="0"/>
              </a:rPr>
              <a:t>Teleop.vi</a:t>
            </a:r>
          </a:p>
        </p:txBody>
      </p:sp>
      <p:sp>
        <p:nvSpPr>
          <p:cNvPr id="22" name="TextBox 13"/>
          <p:cNvSpPr txBox="1"/>
          <p:nvPr/>
        </p:nvSpPr>
        <p:spPr>
          <a:xfrm>
            <a:off x="7942090" y="5962573"/>
            <a:ext cx="1688283"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Helvetica" panose="020B0604020202020204" pitchFamily="34" charset="0"/>
                <a:cs typeface="Helvetica" panose="020B0604020202020204" pitchFamily="34" charset="0"/>
              </a:rPr>
              <a:t>Finish.vi</a:t>
            </a:r>
          </a:p>
        </p:txBody>
      </p:sp>
    </p:spTree>
    <p:extLst>
      <p:ext uri="{BB962C8B-B14F-4D97-AF65-F5344CB8AC3E}">
        <p14:creationId xmlns:p14="http://schemas.microsoft.com/office/powerpoint/2010/main" val="4293912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Conociendo LabVIEW</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Similar al </a:t>
            </a:r>
            <a:r>
              <a:rPr lang="es-MX" dirty="0" err="1">
                <a:latin typeface="Helvetica" panose="020B0604020202020204" pitchFamily="34" charset="0"/>
                <a:cs typeface="Helvetica" panose="020B0604020202020204" pitchFamily="34" charset="0"/>
              </a:rPr>
              <a:t>teleoperado</a:t>
            </a:r>
            <a:r>
              <a:rPr lang="es-MX" dirty="0">
                <a:latin typeface="Helvetica" panose="020B0604020202020204" pitchFamily="34" charset="0"/>
                <a:cs typeface="Helvetica" panose="020B0604020202020204" pitchFamily="34" charset="0"/>
              </a:rPr>
              <a:t>, el autónomo ejecuta código con referencias.</a:t>
            </a:r>
          </a:p>
        </p:txBody>
      </p:sp>
      <p:sp>
        <p:nvSpPr>
          <p:cNvPr id="4" name="Marcador de texto 3"/>
          <p:cNvSpPr>
            <a:spLocks noGrp="1"/>
          </p:cNvSpPr>
          <p:nvPr>
            <p:ph type="body" sz="quarter" idx="10"/>
          </p:nvPr>
        </p:nvSpPr>
        <p:spPr/>
        <p:txBody>
          <a:bodyPr/>
          <a:lstStyle/>
          <a:p>
            <a:r>
              <a:rPr lang="es-MX" dirty="0"/>
              <a:t>Código autónomo</a:t>
            </a:r>
          </a:p>
        </p:txBody>
      </p:sp>
      <p:pic>
        <p:nvPicPr>
          <p:cNvPr id="5" name="Picture 2"/>
          <p:cNvPicPr>
            <a:picLocks noChangeAspect="1" noChangeArrowheads="1"/>
          </p:cNvPicPr>
          <p:nvPr/>
        </p:nvPicPr>
        <p:blipFill>
          <a:blip r:embed="rId3" cstate="print"/>
          <a:srcRect/>
          <a:stretch>
            <a:fillRect/>
          </a:stretch>
        </p:blipFill>
        <p:spPr bwMode="auto">
          <a:xfrm>
            <a:off x="3984109" y="3769001"/>
            <a:ext cx="5186362" cy="1220717"/>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1005778" y="3188310"/>
            <a:ext cx="2667000" cy="2343150"/>
          </a:xfrm>
          <a:prstGeom prst="rect">
            <a:avLst/>
          </a:prstGeom>
          <a:noFill/>
          <a:ln w="9525">
            <a:noFill/>
            <a:miter lim="800000"/>
            <a:headEnd/>
            <a:tailEnd/>
          </a:ln>
        </p:spPr>
      </p:pic>
      <p:sp>
        <p:nvSpPr>
          <p:cNvPr id="7" name="Rounded Rectangle 5"/>
          <p:cNvSpPr/>
          <p:nvPr/>
        </p:nvSpPr>
        <p:spPr bwMode="auto">
          <a:xfrm>
            <a:off x="944849" y="2899020"/>
            <a:ext cx="2899955" cy="3048000"/>
          </a:xfrm>
          <a:prstGeom prst="roundRect">
            <a:avLst>
              <a:gd name="adj" fmla="val 4155"/>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Helvetica" panose="020B0604020202020204" pitchFamily="34" charset="0"/>
              <a:cs typeface="Helvetica" panose="020B0604020202020204" pitchFamily="34" charset="0"/>
            </a:endParaRPr>
          </a:p>
        </p:txBody>
      </p:sp>
      <p:sp>
        <p:nvSpPr>
          <p:cNvPr id="8" name="TextBox 6"/>
          <p:cNvSpPr txBox="1"/>
          <p:nvPr/>
        </p:nvSpPr>
        <p:spPr>
          <a:xfrm>
            <a:off x="1737298" y="5978801"/>
            <a:ext cx="1643399"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Helvetica" panose="020B0604020202020204" pitchFamily="34" charset="0"/>
                <a:cs typeface="Helvetica" panose="020B0604020202020204" pitchFamily="34" charset="0"/>
              </a:rPr>
              <a:t>Begin.vi</a:t>
            </a:r>
          </a:p>
        </p:txBody>
      </p:sp>
      <p:sp>
        <p:nvSpPr>
          <p:cNvPr id="9" name="Rounded Rectangle 7"/>
          <p:cNvSpPr/>
          <p:nvPr/>
        </p:nvSpPr>
        <p:spPr bwMode="auto">
          <a:xfrm>
            <a:off x="3992849" y="2899020"/>
            <a:ext cx="5401460" cy="3079781"/>
          </a:xfrm>
          <a:prstGeom prst="roundRect">
            <a:avLst>
              <a:gd name="adj" fmla="val 3471"/>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Helvetica" panose="020B0604020202020204" pitchFamily="34" charset="0"/>
              <a:cs typeface="Helvetica" panose="020B0604020202020204" pitchFamily="34" charset="0"/>
            </a:endParaRPr>
          </a:p>
        </p:txBody>
      </p:sp>
      <p:sp>
        <p:nvSpPr>
          <p:cNvPr id="10" name="TextBox 8"/>
          <p:cNvSpPr txBox="1"/>
          <p:nvPr/>
        </p:nvSpPr>
        <p:spPr>
          <a:xfrm>
            <a:off x="4212709" y="5978801"/>
            <a:ext cx="5285421"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Helvetica" panose="020B0604020202020204" pitchFamily="34" charset="0"/>
                <a:cs typeface="Helvetica" panose="020B0604020202020204" pitchFamily="34" charset="0"/>
              </a:rPr>
              <a:t>Autonomous Independent.vi</a:t>
            </a:r>
          </a:p>
        </p:txBody>
      </p:sp>
    </p:spTree>
    <p:extLst>
      <p:ext uri="{BB962C8B-B14F-4D97-AF65-F5344CB8AC3E}">
        <p14:creationId xmlns:p14="http://schemas.microsoft.com/office/powerpoint/2010/main" val="3123375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4016" y="0"/>
            <a:ext cx="8407126" cy="964092"/>
          </a:xfrm>
        </p:spPr>
        <p:txBody>
          <a:bodyPr>
            <a:normAutofit/>
          </a:bodyPr>
          <a:lstStyle/>
          <a:p>
            <a:r>
              <a:rPr lang="es-MX" sz="3200" dirty="0"/>
              <a:t>¿Necesita Apoyo? Recursos Importantes</a:t>
            </a:r>
          </a:p>
        </p:txBody>
      </p:sp>
      <p:sp>
        <p:nvSpPr>
          <p:cNvPr id="3" name="Content Placeholder 2"/>
          <p:cNvSpPr>
            <a:spLocks noGrp="1"/>
          </p:cNvSpPr>
          <p:nvPr>
            <p:ph idx="1"/>
          </p:nvPr>
        </p:nvSpPr>
        <p:spPr>
          <a:xfrm>
            <a:off x="4549158" y="964092"/>
            <a:ext cx="6664273" cy="5030970"/>
          </a:xfrm>
        </p:spPr>
        <p:txBody>
          <a:bodyPr anchor="ctr"/>
          <a:lstStyle/>
          <a:p>
            <a:r>
              <a:rPr lang="es-MX" sz="3200" dirty="0">
                <a:latin typeface="Helvetica" panose="020B0604020202020204" pitchFamily="34" charset="0"/>
                <a:cs typeface="Helvetica" panose="020B0604020202020204" pitchFamily="34" charset="0"/>
              </a:rPr>
              <a:t>Guías de inicio:</a:t>
            </a:r>
            <a:br>
              <a:rPr lang="es-MX" sz="3200" dirty="0">
                <a:latin typeface="Helvetica" panose="020B0604020202020204" pitchFamily="34" charset="0"/>
                <a:cs typeface="Helvetica" panose="020B0604020202020204" pitchFamily="34" charset="0"/>
              </a:rPr>
            </a:br>
            <a:r>
              <a:rPr lang="es-MX" sz="3200" dirty="0">
                <a:latin typeface="Helvetica" panose="020B0604020202020204" pitchFamily="34" charset="0"/>
                <a:cs typeface="Helvetica" panose="020B0604020202020204" pitchFamily="34" charset="0"/>
              </a:rPr>
              <a:t>	</a:t>
            </a:r>
            <a:r>
              <a:rPr lang="es-MX" sz="3200" dirty="0">
                <a:latin typeface="Helvetica" panose="020B0604020202020204" pitchFamily="34" charset="0"/>
                <a:cs typeface="Helvetica" panose="020B0604020202020204" pitchFamily="34" charset="0"/>
                <a:hlinkClick r:id="rId3"/>
              </a:rPr>
              <a:t>ni.com/</a:t>
            </a:r>
            <a:r>
              <a:rPr lang="es-MX" sz="3200" dirty="0" err="1">
                <a:latin typeface="Helvetica" panose="020B0604020202020204" pitchFamily="34" charset="0"/>
                <a:cs typeface="Helvetica" panose="020B0604020202020204" pitchFamily="34" charset="0"/>
                <a:hlinkClick r:id="rId3"/>
              </a:rPr>
              <a:t>gettingstarted</a:t>
            </a:r>
            <a:endParaRPr lang="es-MX" sz="3200" dirty="0">
              <a:latin typeface="Helvetica" panose="020B0604020202020204" pitchFamily="34" charset="0"/>
              <a:cs typeface="Helvetica" panose="020B0604020202020204" pitchFamily="34" charset="0"/>
            </a:endParaRPr>
          </a:p>
          <a:p>
            <a:r>
              <a:rPr lang="es-MX" sz="3200" dirty="0">
                <a:latin typeface="Helvetica" panose="020B0604020202020204" pitchFamily="34" charset="0"/>
                <a:cs typeface="Helvetica" panose="020B0604020202020204" pitchFamily="34" charset="0"/>
              </a:rPr>
              <a:t>Foros de FRC:</a:t>
            </a:r>
            <a:br>
              <a:rPr lang="es-MX" sz="3200" dirty="0">
                <a:latin typeface="Helvetica" panose="020B0604020202020204" pitchFamily="34" charset="0"/>
                <a:cs typeface="Helvetica" panose="020B0604020202020204" pitchFamily="34" charset="0"/>
              </a:rPr>
            </a:br>
            <a:r>
              <a:rPr lang="es-MX" sz="3200" dirty="0">
                <a:latin typeface="Helvetica" panose="020B0604020202020204" pitchFamily="34" charset="0"/>
                <a:cs typeface="Helvetica" panose="020B0604020202020204" pitchFamily="34" charset="0"/>
              </a:rPr>
              <a:t>	</a:t>
            </a:r>
            <a:r>
              <a:rPr lang="es-MX" sz="3200" b="1" dirty="0">
                <a:latin typeface="Helvetica" panose="020B0604020202020204" pitchFamily="34" charset="0"/>
                <a:cs typeface="Helvetica" panose="020B0604020202020204" pitchFamily="34" charset="0"/>
                <a:hlinkClick r:id="rId4"/>
              </a:rPr>
              <a:t>ni.com/</a:t>
            </a:r>
            <a:r>
              <a:rPr lang="es-MX" sz="3200" b="1" dirty="0" err="1">
                <a:latin typeface="Helvetica" panose="020B0604020202020204" pitchFamily="34" charset="0"/>
                <a:cs typeface="Helvetica" panose="020B0604020202020204" pitchFamily="34" charset="0"/>
                <a:hlinkClick r:id="rId4"/>
              </a:rPr>
              <a:t>frc</a:t>
            </a:r>
            <a:endParaRPr lang="es-MX" sz="3200" b="1" dirty="0">
              <a:latin typeface="Helvetica" panose="020B0604020202020204" pitchFamily="34" charset="0"/>
              <a:cs typeface="Helvetica" panose="020B0604020202020204" pitchFamily="34" charset="0"/>
            </a:endParaRPr>
          </a:p>
          <a:p>
            <a:r>
              <a:rPr lang="es-MX" sz="3200" dirty="0">
                <a:latin typeface="Helvetica" panose="020B0604020202020204" pitchFamily="34" charset="0"/>
                <a:cs typeface="Helvetica" panose="020B0604020202020204" pitchFamily="34" charset="0"/>
              </a:rPr>
              <a:t>Soporte:</a:t>
            </a:r>
            <a:br>
              <a:rPr lang="es-MX" sz="3200" b="1" dirty="0">
                <a:latin typeface="Helvetica" panose="020B0604020202020204" pitchFamily="34" charset="0"/>
                <a:cs typeface="Helvetica" panose="020B0604020202020204" pitchFamily="34" charset="0"/>
              </a:rPr>
            </a:br>
            <a:r>
              <a:rPr lang="es-MX" sz="3200" b="1" dirty="0">
                <a:latin typeface="Helvetica" panose="020B0604020202020204" pitchFamily="34" charset="0"/>
                <a:cs typeface="Helvetica" panose="020B0604020202020204" pitchFamily="34" charset="0"/>
              </a:rPr>
              <a:t>	</a:t>
            </a:r>
            <a:r>
              <a:rPr lang="es-MX" sz="3200" i="1" u="sng" dirty="0" err="1">
                <a:solidFill>
                  <a:srgbClr val="0070C0"/>
                </a:solidFill>
                <a:latin typeface="Helvetica" panose="020B0604020202020204" pitchFamily="34" charset="0"/>
                <a:cs typeface="Helvetica" panose="020B0604020202020204" pitchFamily="34" charset="0"/>
              </a:rPr>
              <a:t>programacion@panteras.team</a:t>
            </a:r>
            <a:endParaRPr lang="es-MX" sz="3200" b="1" i="1" u="sng" dirty="0">
              <a:solidFill>
                <a:srgbClr val="0070C0"/>
              </a:solidFill>
              <a:latin typeface="Helvetica" panose="020B0604020202020204" pitchFamily="34" charset="0"/>
              <a:cs typeface="Helvetica" panose="020B0604020202020204" pitchFamily="34" charset="0"/>
            </a:endParaRPr>
          </a:p>
        </p:txBody>
      </p:sp>
      <p:pic>
        <p:nvPicPr>
          <p:cNvPr id="4" name="Imagen 3"/>
          <p:cNvPicPr>
            <a:picLocks noChangeAspect="1"/>
          </p:cNvPicPr>
          <p:nvPr/>
        </p:nvPicPr>
        <p:blipFill rotWithShape="1">
          <a:blip r:embed="rId5">
            <a:extLst>
              <a:ext uri="{28A0092B-C50C-407E-A947-70E740481C1C}">
                <a14:useLocalDpi xmlns:a14="http://schemas.microsoft.com/office/drawing/2010/main" val="0"/>
              </a:ext>
            </a:extLst>
          </a:blip>
          <a:srcRect l="19737"/>
          <a:stretch/>
        </p:blipFill>
        <p:spPr>
          <a:xfrm rot="16200000">
            <a:off x="-1265092" y="1261872"/>
            <a:ext cx="6693410" cy="4169665"/>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1" y="921222"/>
            <a:ext cx="10972799" cy="2255116"/>
          </a:xfrm>
        </p:spPr>
        <p:txBody>
          <a:bodyPr/>
          <a:lstStyle/>
          <a:p>
            <a:r>
              <a:rPr lang="en-US" dirty="0" err="1">
                <a:latin typeface="Helvetica" panose="020B0604020202020204" pitchFamily="34" charset="0"/>
                <a:cs typeface="Helvetica" panose="020B0604020202020204" pitchFamily="34" charset="0"/>
              </a:rPr>
              <a:t>Introducción</a:t>
            </a:r>
            <a:r>
              <a:rPr lang="en-US" dirty="0">
                <a:latin typeface="Helvetica" panose="020B0604020202020204" pitchFamily="34" charset="0"/>
                <a:cs typeface="Helvetica" panose="020B0604020202020204" pitchFamily="34" charset="0"/>
              </a:rPr>
              <a:t> a </a:t>
            </a:r>
            <a:r>
              <a:rPr lang="en-US" dirty="0" err="1">
                <a:latin typeface="Helvetica" panose="020B0604020202020204" pitchFamily="34" charset="0"/>
                <a:cs typeface="Helvetica" panose="020B0604020202020204" pitchFamily="34" charset="0"/>
              </a:rPr>
              <a:t>roboRIO</a:t>
            </a:r>
            <a:r>
              <a:rPr lang="en-US" dirty="0">
                <a:latin typeface="Helvetica" panose="020B0604020202020204" pitchFamily="34" charset="0"/>
                <a:cs typeface="Helvetica" panose="020B0604020202020204" pitchFamily="34" charset="0"/>
              </a:rPr>
              <a:t> y LabVIEW</a:t>
            </a:r>
            <a:br>
              <a:rPr lang="en-US" dirty="0">
                <a:latin typeface="Helvetica" panose="020B0604020202020204" pitchFamily="34" charset="0"/>
                <a:cs typeface="Helvetica" panose="020B0604020202020204" pitchFamily="34" charset="0"/>
              </a:rPr>
            </a:br>
            <a:r>
              <a:rPr lang="en-US" sz="3200" i="1" dirty="0">
                <a:latin typeface="Helvetica" panose="020B0604020202020204" pitchFamily="34" charset="0"/>
                <a:cs typeface="Helvetica" panose="020B0604020202020204" pitchFamily="34" charset="0"/>
              </a:rPr>
              <a:t>FIRST</a:t>
            </a:r>
            <a:r>
              <a:rPr lang="en-US" sz="3200" dirty="0">
                <a:latin typeface="Helvetica" panose="020B0604020202020204" pitchFamily="34" charset="0"/>
                <a:cs typeface="Helvetica" panose="020B0604020202020204" pitchFamily="34" charset="0"/>
              </a:rPr>
              <a:t> Robotics Competition</a:t>
            </a:r>
            <a:endParaRPr lang="en-US" dirty="0">
              <a:latin typeface="Helvetica" panose="020B0604020202020204" pitchFamily="34" charset="0"/>
              <a:cs typeface="Helvetica" panose="020B0604020202020204" pitchFamily="34" charset="0"/>
            </a:endParaRPr>
          </a:p>
        </p:txBody>
      </p:sp>
      <p:sp>
        <p:nvSpPr>
          <p:cNvPr id="3" name="Subtitle 2"/>
          <p:cNvSpPr>
            <a:spLocks noGrp="1"/>
          </p:cNvSpPr>
          <p:nvPr>
            <p:ph type="subTitle" idx="1"/>
          </p:nvPr>
        </p:nvSpPr>
        <p:spPr>
          <a:xfrm>
            <a:off x="609600" y="3441438"/>
            <a:ext cx="10972800" cy="1660914"/>
          </a:xfrm>
        </p:spPr>
        <p:txBody>
          <a:bodyPr>
            <a:noAutofit/>
          </a:bodyPr>
          <a:lstStyle/>
          <a:p>
            <a:r>
              <a:rPr lang="en-US" sz="3600" dirty="0">
                <a:latin typeface="Helvetica" panose="020B0604020202020204" pitchFamily="34" charset="0"/>
                <a:cs typeface="Helvetica" panose="020B0604020202020204" pitchFamily="34" charset="0"/>
              </a:rPr>
              <a:t>Oscar Fonseca</a:t>
            </a:r>
          </a:p>
          <a:p>
            <a:r>
              <a:rPr lang="en-US" sz="2400" dirty="0" err="1">
                <a:latin typeface="Helvetica" panose="020B0604020202020204" pitchFamily="34" charset="0"/>
                <a:cs typeface="Helvetica" panose="020B0604020202020204" pitchFamily="34" charset="0"/>
              </a:rPr>
              <a:t>Ingeniería</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en</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Aplicaciones</a:t>
            </a:r>
            <a:endParaRPr lang="en-US" sz="2400" dirty="0">
              <a:latin typeface="Helvetica" panose="020B0604020202020204" pitchFamily="34" charset="0"/>
              <a:cs typeface="Helvetica" panose="020B0604020202020204" pitchFamily="34" charset="0"/>
            </a:endParaRPr>
          </a:p>
          <a:p>
            <a:r>
              <a:rPr lang="en-US" sz="2400" dirty="0">
                <a:latin typeface="Helvetica" panose="020B0604020202020204" pitchFamily="34" charset="0"/>
              </a:rPr>
              <a:t>National Instruments de México</a:t>
            </a:r>
          </a:p>
        </p:txBody>
      </p:sp>
      <p:pic>
        <p:nvPicPr>
          <p:cNvPr id="4" name="Picture 1" descr="C:\Users\husmith\Documents\Hunter Drive\Graphics\FIRST\roboRIO\03251405.png"/>
          <p:cNvPicPr>
            <a:picLocks noChangeAspect="1" noChangeArrowheads="1"/>
          </p:cNvPicPr>
          <p:nvPr/>
        </p:nvPicPr>
        <p:blipFill>
          <a:blip r:embed="rId3" cstate="print"/>
          <a:srcRect/>
          <a:stretch>
            <a:fillRect/>
          </a:stretch>
        </p:blipFill>
        <p:spPr bwMode="auto">
          <a:xfrm>
            <a:off x="8337918" y="3441438"/>
            <a:ext cx="3854082" cy="2823650"/>
          </a:xfrm>
          <a:prstGeom prst="rect">
            <a:avLst/>
          </a:prstGeom>
          <a:noFill/>
        </p:spPr>
      </p:pic>
      <p:grpSp>
        <p:nvGrpSpPr>
          <p:cNvPr id="5" name="Group 32"/>
          <p:cNvGrpSpPr/>
          <p:nvPr/>
        </p:nvGrpSpPr>
        <p:grpSpPr>
          <a:xfrm>
            <a:off x="367531" y="5941706"/>
            <a:ext cx="2267430" cy="646763"/>
            <a:chOff x="2806529" y="3496733"/>
            <a:chExt cx="3675643" cy="1048442"/>
          </a:xfrm>
        </p:grpSpPr>
        <p:pic>
          <p:nvPicPr>
            <p:cNvPr id="6" name="Picture 34" descr="LV Backgroun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6529" y="3496733"/>
              <a:ext cx="3675643" cy="1048442"/>
            </a:xfrm>
            <a:prstGeom prst="rect">
              <a:avLst/>
            </a:prstGeom>
          </p:spPr>
        </p:pic>
        <p:pic>
          <p:nvPicPr>
            <p:cNvPr id="7" name="Picture 35" descr="LabVIEW_Logo_Horizontal 201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3131" y="3722827"/>
              <a:ext cx="3200400" cy="584900"/>
            </a:xfrm>
            <a:prstGeom prst="rect">
              <a:avLst/>
            </a:prstGeom>
          </p:spPr>
        </p:pic>
      </p:grpSp>
    </p:spTree>
    <p:extLst>
      <p:ext uri="{BB962C8B-B14F-4D97-AF65-F5344CB8AC3E}">
        <p14:creationId xmlns:p14="http://schemas.microsoft.com/office/powerpoint/2010/main" val="63645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Instalación del software para FRC</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NI Software </a:t>
            </a:r>
            <a:r>
              <a:rPr lang="es-MX" dirty="0" err="1">
                <a:latin typeface="Helvetica" panose="020B0604020202020204" pitchFamily="34" charset="0"/>
                <a:cs typeface="Helvetica" panose="020B0604020202020204" pitchFamily="34" charset="0"/>
              </a:rPr>
              <a:t>for</a:t>
            </a:r>
            <a:r>
              <a:rPr lang="es-MX" dirty="0">
                <a:latin typeface="Helvetica" panose="020B0604020202020204" pitchFamily="34" charset="0"/>
                <a:cs typeface="Helvetica" panose="020B0604020202020204" pitchFamily="34" charset="0"/>
              </a:rPr>
              <a:t> FRC 2016 (en DVD o descargado)</a:t>
            </a:r>
          </a:p>
          <a:p>
            <a:pPr lvl="1"/>
            <a:r>
              <a:rPr lang="es-MX" dirty="0">
                <a:latin typeface="Helvetica" panose="020B0604020202020204" pitchFamily="34" charset="0"/>
                <a:cs typeface="Helvetica" panose="020B0604020202020204" pitchFamily="34" charset="0"/>
              </a:rPr>
              <a:t>Si descarga el software, debe primero extraer y ejecutar el </a:t>
            </a:r>
            <a:r>
              <a:rPr lang="es-MX" u="sng" dirty="0">
                <a:latin typeface="Helvetica" panose="020B0604020202020204" pitchFamily="34" charset="0"/>
                <a:cs typeface="Helvetica" panose="020B0604020202020204" pitchFamily="34" charset="0"/>
              </a:rPr>
              <a:t>AutoRun.exe</a:t>
            </a:r>
          </a:p>
        </p:txBody>
      </p:sp>
      <p:sp>
        <p:nvSpPr>
          <p:cNvPr id="4" name="Marcador de texto 3"/>
          <p:cNvSpPr>
            <a:spLocks noGrp="1"/>
          </p:cNvSpPr>
          <p:nvPr>
            <p:ph type="body" sz="quarter" idx="10"/>
          </p:nvPr>
        </p:nvSpPr>
        <p:spPr/>
        <p:txBody>
          <a:bodyPr/>
          <a:lstStyle/>
          <a:p>
            <a:r>
              <a:rPr lang="es-MX" dirty="0"/>
              <a:t>1. Ejecutando el instalador</a:t>
            </a:r>
          </a:p>
        </p:txBody>
      </p:sp>
      <p:pic>
        <p:nvPicPr>
          <p:cNvPr id="10" name="Picture 2"/>
          <p:cNvPicPr>
            <a:picLocks noChangeAspect="1" noChangeArrowheads="1"/>
          </p:cNvPicPr>
          <p:nvPr/>
        </p:nvPicPr>
        <p:blipFill>
          <a:blip r:embed="rId3" cstate="print"/>
          <a:srcRect/>
          <a:stretch>
            <a:fillRect/>
          </a:stretch>
        </p:blipFill>
        <p:spPr bwMode="auto">
          <a:xfrm>
            <a:off x="5661384" y="2892502"/>
            <a:ext cx="4476032" cy="2971800"/>
          </a:xfrm>
          <a:prstGeom prst="rect">
            <a:avLst/>
          </a:prstGeom>
          <a:noFill/>
          <a:ln w="9525">
            <a:noFill/>
            <a:miter lim="800000"/>
            <a:headEnd/>
            <a:tailEnd/>
          </a:ln>
        </p:spPr>
      </p:pic>
      <p:sp>
        <p:nvSpPr>
          <p:cNvPr id="11" name="Rectangle 16"/>
          <p:cNvSpPr/>
          <p:nvPr/>
        </p:nvSpPr>
        <p:spPr>
          <a:xfrm>
            <a:off x="2054584" y="3540202"/>
            <a:ext cx="2971800" cy="3810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dirty="0">
                <a:solidFill>
                  <a:schemeClr val="tx1"/>
                </a:solidFill>
                <a:latin typeface="Helvetica" panose="020B0604020202020204" pitchFamily="34" charset="0"/>
                <a:cs typeface="Helvetica" panose="020B0604020202020204" pitchFamily="34" charset="0"/>
              </a:rPr>
              <a:t>Si </a:t>
            </a:r>
            <a:r>
              <a:rPr lang="en-US" dirty="0" err="1">
                <a:solidFill>
                  <a:schemeClr val="tx1"/>
                </a:solidFill>
                <a:latin typeface="Helvetica" panose="020B0604020202020204" pitchFamily="34" charset="0"/>
                <a:cs typeface="Helvetica" panose="020B0604020202020204" pitchFamily="34" charset="0"/>
              </a:rPr>
              <a:t>programa</a:t>
            </a:r>
            <a:r>
              <a:rPr lang="en-US" dirty="0">
                <a:solidFill>
                  <a:schemeClr val="tx1"/>
                </a:solidFill>
                <a:latin typeface="Helvetica" panose="020B0604020202020204" pitchFamily="34" charset="0"/>
                <a:cs typeface="Helvetica" panose="020B0604020202020204" pitchFamily="34" charset="0"/>
              </a:rPr>
              <a:t> </a:t>
            </a:r>
            <a:r>
              <a:rPr lang="en-US" dirty="0" err="1">
                <a:solidFill>
                  <a:schemeClr val="tx1"/>
                </a:solidFill>
                <a:latin typeface="Helvetica" panose="020B0604020202020204" pitchFamily="34" charset="0"/>
                <a:cs typeface="Helvetica" panose="020B0604020202020204" pitchFamily="34" charset="0"/>
              </a:rPr>
              <a:t>en</a:t>
            </a:r>
            <a:r>
              <a:rPr lang="en-US" dirty="0">
                <a:solidFill>
                  <a:schemeClr val="tx1"/>
                </a:solidFill>
                <a:latin typeface="Helvetica" panose="020B0604020202020204" pitchFamily="34" charset="0"/>
                <a:cs typeface="Helvetica" panose="020B0604020202020204" pitchFamily="34" charset="0"/>
              </a:rPr>
              <a:t> LabVIEW</a:t>
            </a:r>
          </a:p>
        </p:txBody>
      </p:sp>
      <p:sp>
        <p:nvSpPr>
          <p:cNvPr id="12" name="Isosceles Triangle 17"/>
          <p:cNvSpPr/>
          <p:nvPr/>
        </p:nvSpPr>
        <p:spPr>
          <a:xfrm rot="16200000" flipV="1">
            <a:off x="5483584" y="3083002"/>
            <a:ext cx="381000" cy="1295400"/>
          </a:xfrm>
          <a:prstGeom prst="triangle">
            <a:avLst>
              <a:gd name="adj" fmla="val 1014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13" name="Rectangle 14"/>
          <p:cNvSpPr/>
          <p:nvPr/>
        </p:nvSpPr>
        <p:spPr>
          <a:xfrm>
            <a:off x="2067284" y="3972002"/>
            <a:ext cx="2971800" cy="5334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dirty="0">
                <a:solidFill>
                  <a:schemeClr val="tx1"/>
                </a:solidFill>
                <a:latin typeface="Helvetica" panose="020B0604020202020204" pitchFamily="34" charset="0"/>
                <a:cs typeface="Helvetica" panose="020B0604020202020204" pitchFamily="34" charset="0"/>
              </a:rPr>
              <a:t>Si </a:t>
            </a:r>
            <a:r>
              <a:rPr lang="en-US" dirty="0" err="1">
                <a:solidFill>
                  <a:schemeClr val="tx1"/>
                </a:solidFill>
                <a:latin typeface="Helvetica" panose="020B0604020202020204" pitchFamily="34" charset="0"/>
                <a:cs typeface="Helvetica" panose="020B0604020202020204" pitchFamily="34" charset="0"/>
              </a:rPr>
              <a:t>programa</a:t>
            </a:r>
            <a:r>
              <a:rPr lang="en-US" dirty="0">
                <a:solidFill>
                  <a:schemeClr val="tx1"/>
                </a:solidFill>
                <a:latin typeface="Helvetica" panose="020B0604020202020204" pitchFamily="34" charset="0"/>
                <a:cs typeface="Helvetica" panose="020B0604020202020204" pitchFamily="34" charset="0"/>
              </a:rPr>
              <a:t> </a:t>
            </a:r>
            <a:r>
              <a:rPr lang="en-US" dirty="0" err="1">
                <a:solidFill>
                  <a:schemeClr val="tx1"/>
                </a:solidFill>
                <a:latin typeface="Helvetica" panose="020B0604020202020204" pitchFamily="34" charset="0"/>
                <a:cs typeface="Helvetica" panose="020B0604020202020204" pitchFamily="34" charset="0"/>
              </a:rPr>
              <a:t>en</a:t>
            </a:r>
            <a:r>
              <a:rPr lang="en-US" dirty="0">
                <a:solidFill>
                  <a:schemeClr val="tx1"/>
                </a:solidFill>
                <a:latin typeface="Helvetica" panose="020B0604020202020204" pitchFamily="34" charset="0"/>
                <a:cs typeface="Helvetica" panose="020B0604020202020204" pitchFamily="34" charset="0"/>
              </a:rPr>
              <a:t> C++/Java </a:t>
            </a:r>
            <a:r>
              <a:rPr lang="en-US" dirty="0" err="1">
                <a:solidFill>
                  <a:schemeClr val="tx1"/>
                </a:solidFill>
                <a:latin typeface="Helvetica" panose="020B0604020202020204" pitchFamily="34" charset="0"/>
                <a:cs typeface="Helvetica" panose="020B0604020202020204" pitchFamily="34" charset="0"/>
              </a:rPr>
              <a:t>pero</a:t>
            </a:r>
            <a:r>
              <a:rPr lang="en-US" dirty="0">
                <a:solidFill>
                  <a:schemeClr val="tx1"/>
                </a:solidFill>
                <a:latin typeface="Helvetica" panose="020B0604020202020204" pitchFamily="34" charset="0"/>
                <a:cs typeface="Helvetica" panose="020B0604020202020204" pitchFamily="34" charset="0"/>
              </a:rPr>
              <a:t> </a:t>
            </a:r>
            <a:r>
              <a:rPr lang="en-US" dirty="0" err="1">
                <a:solidFill>
                  <a:schemeClr val="tx1"/>
                </a:solidFill>
                <a:latin typeface="Helvetica" panose="020B0604020202020204" pitchFamily="34" charset="0"/>
                <a:cs typeface="Helvetica" panose="020B0604020202020204" pitchFamily="34" charset="0"/>
              </a:rPr>
              <a:t>quiere</a:t>
            </a:r>
            <a:r>
              <a:rPr lang="en-US" dirty="0">
                <a:solidFill>
                  <a:schemeClr val="tx1"/>
                </a:solidFill>
                <a:latin typeface="Helvetica" panose="020B0604020202020204" pitchFamily="34" charset="0"/>
                <a:cs typeface="Helvetica" panose="020B0604020202020204" pitchFamily="34" charset="0"/>
              </a:rPr>
              <a:t> </a:t>
            </a:r>
            <a:r>
              <a:rPr lang="en-US" dirty="0" err="1">
                <a:solidFill>
                  <a:schemeClr val="tx1"/>
                </a:solidFill>
                <a:latin typeface="Helvetica" panose="020B0604020202020204" pitchFamily="34" charset="0"/>
                <a:cs typeface="Helvetica" panose="020B0604020202020204" pitchFamily="34" charset="0"/>
              </a:rPr>
              <a:t>usar</a:t>
            </a:r>
            <a:r>
              <a:rPr lang="en-US" dirty="0">
                <a:solidFill>
                  <a:schemeClr val="tx1"/>
                </a:solidFill>
                <a:latin typeface="Helvetica" panose="020B0604020202020204" pitchFamily="34" charset="0"/>
                <a:cs typeface="Helvetica" panose="020B0604020202020204" pitchFamily="34" charset="0"/>
              </a:rPr>
              <a:t> NI vision</a:t>
            </a:r>
          </a:p>
        </p:txBody>
      </p:sp>
      <p:sp>
        <p:nvSpPr>
          <p:cNvPr id="14" name="Isosceles Triangle 15"/>
          <p:cNvSpPr/>
          <p:nvPr/>
        </p:nvSpPr>
        <p:spPr>
          <a:xfrm rot="16200000" flipV="1">
            <a:off x="5420084" y="3591002"/>
            <a:ext cx="533400" cy="1295400"/>
          </a:xfrm>
          <a:prstGeom prst="triangle">
            <a:avLst>
              <a:gd name="adj" fmla="val 8919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9095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Instalación del software para FRC</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Active LabVIEW utilizando el número de licencia que se encuentra atrás de su sobre con el DVD.</a:t>
            </a:r>
            <a:endParaRPr lang="es-MX" u="sng" dirty="0">
              <a:latin typeface="Helvetica" panose="020B0604020202020204" pitchFamily="34" charset="0"/>
              <a:cs typeface="Helvetica" panose="020B0604020202020204" pitchFamily="34" charset="0"/>
            </a:endParaRPr>
          </a:p>
        </p:txBody>
      </p:sp>
      <p:sp>
        <p:nvSpPr>
          <p:cNvPr id="4" name="Marcador de texto 3"/>
          <p:cNvSpPr>
            <a:spLocks noGrp="1"/>
          </p:cNvSpPr>
          <p:nvPr>
            <p:ph type="body" sz="quarter" idx="10"/>
          </p:nvPr>
        </p:nvSpPr>
        <p:spPr/>
        <p:txBody>
          <a:bodyPr/>
          <a:lstStyle/>
          <a:p>
            <a:r>
              <a:rPr lang="es-MX" dirty="0"/>
              <a:t>2. Activando su licencia</a:t>
            </a:r>
          </a:p>
        </p:txBody>
      </p:sp>
      <p:pic>
        <p:nvPicPr>
          <p:cNvPr id="5" name="Picture 1"/>
          <p:cNvPicPr>
            <a:picLocks noChangeAspect="1" noChangeArrowheads="1"/>
          </p:cNvPicPr>
          <p:nvPr/>
        </p:nvPicPr>
        <p:blipFill>
          <a:blip r:embed="rId3" cstate="print"/>
          <a:srcRect/>
          <a:stretch>
            <a:fillRect/>
          </a:stretch>
        </p:blipFill>
        <p:spPr bwMode="auto">
          <a:xfrm>
            <a:off x="2458046" y="2946400"/>
            <a:ext cx="1752600" cy="2334315"/>
          </a:xfrm>
          <a:prstGeom prst="rect">
            <a:avLst/>
          </a:prstGeom>
          <a:noFill/>
          <a:ln w="9525">
            <a:solidFill>
              <a:schemeClr val="tx1"/>
            </a:solidFill>
            <a:miter lim="800000"/>
            <a:headEnd/>
            <a:tailEnd/>
          </a:ln>
        </p:spPr>
      </p:pic>
      <p:pic>
        <p:nvPicPr>
          <p:cNvPr id="6" name="Picture 1"/>
          <p:cNvPicPr>
            <a:picLocks noChangeAspect="1" noChangeArrowheads="1"/>
          </p:cNvPicPr>
          <p:nvPr/>
        </p:nvPicPr>
        <p:blipFill>
          <a:blip r:embed="rId4" cstate="print"/>
          <a:srcRect/>
          <a:stretch>
            <a:fillRect/>
          </a:stretch>
        </p:blipFill>
        <p:spPr bwMode="auto">
          <a:xfrm>
            <a:off x="4820246" y="3098800"/>
            <a:ext cx="979331" cy="1905000"/>
          </a:xfrm>
          <a:prstGeom prst="rect">
            <a:avLst/>
          </a:prstGeom>
          <a:noFill/>
          <a:ln w="9525">
            <a:noFill/>
            <a:miter lim="800000"/>
            <a:headEnd/>
            <a:tailEnd/>
          </a:ln>
        </p:spPr>
      </p:pic>
      <p:sp>
        <p:nvSpPr>
          <p:cNvPr id="7" name="Rectangle 14"/>
          <p:cNvSpPr/>
          <p:nvPr/>
        </p:nvSpPr>
        <p:spPr>
          <a:xfrm>
            <a:off x="5582245" y="3632200"/>
            <a:ext cx="177719" cy="1371600"/>
          </a:xfrm>
          <a:prstGeom prst="rect">
            <a:avLst/>
          </a:prstGeom>
          <a:noFill/>
          <a:ln w="28575">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8" name="U-Turn Arrow 15"/>
          <p:cNvSpPr/>
          <p:nvPr/>
        </p:nvSpPr>
        <p:spPr>
          <a:xfrm rot="16200000">
            <a:off x="1759526" y="3721120"/>
            <a:ext cx="761756" cy="888715"/>
          </a:xfrm>
          <a:prstGeom prst="uturn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solidFill>
                <a:schemeClr val="tx1"/>
              </a:solidFill>
              <a:latin typeface="Helvetica" panose="020B0604020202020204" pitchFamily="34" charset="0"/>
              <a:cs typeface="Helvetica" panose="020B0604020202020204" pitchFamily="34" charset="0"/>
            </a:endParaRPr>
          </a:p>
        </p:txBody>
      </p:sp>
      <p:sp>
        <p:nvSpPr>
          <p:cNvPr id="9" name="Right Arrow 16"/>
          <p:cNvSpPr/>
          <p:nvPr/>
        </p:nvSpPr>
        <p:spPr>
          <a:xfrm>
            <a:off x="4210645" y="4013200"/>
            <a:ext cx="533400" cy="380878"/>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10" name="Isosceles Triangle 18"/>
          <p:cNvSpPr/>
          <p:nvPr/>
        </p:nvSpPr>
        <p:spPr>
          <a:xfrm>
            <a:off x="4591644" y="4927600"/>
            <a:ext cx="1676400" cy="685800"/>
          </a:xfrm>
          <a:prstGeom prst="triangle">
            <a:avLst>
              <a:gd name="adj" fmla="val 627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11" name="Rectangle 19"/>
          <p:cNvSpPr/>
          <p:nvPr/>
        </p:nvSpPr>
        <p:spPr>
          <a:xfrm>
            <a:off x="4591644" y="5613400"/>
            <a:ext cx="16764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200" dirty="0" err="1">
                <a:latin typeface="Helvetica" panose="020B0604020202020204" pitchFamily="34" charset="0"/>
                <a:cs typeface="Helvetica" panose="020B0604020202020204" pitchFamily="34" charset="0"/>
              </a:rPr>
              <a:t>Número</a:t>
            </a:r>
            <a:r>
              <a:rPr lang="en-US" sz="1200" dirty="0">
                <a:latin typeface="Helvetica" panose="020B0604020202020204" pitchFamily="34" charset="0"/>
                <a:cs typeface="Helvetica" panose="020B0604020202020204" pitchFamily="34" charset="0"/>
              </a:rPr>
              <a:t> de </a:t>
            </a:r>
            <a:r>
              <a:rPr lang="en-US" sz="1200" dirty="0" err="1">
                <a:latin typeface="Helvetica" panose="020B0604020202020204" pitchFamily="34" charset="0"/>
                <a:cs typeface="Helvetica" panose="020B0604020202020204" pitchFamily="34" charset="0"/>
              </a:rPr>
              <a:t>serie</a:t>
            </a:r>
            <a:endParaRPr lang="en-US" sz="1200" dirty="0">
              <a:latin typeface="Helvetica" panose="020B0604020202020204" pitchFamily="34" charset="0"/>
              <a:cs typeface="Helvetica" panose="020B0604020202020204" pitchFamily="34" charset="0"/>
            </a:endParaRPr>
          </a:p>
        </p:txBody>
      </p:sp>
      <p:pic>
        <p:nvPicPr>
          <p:cNvPr id="12" name="Picture 2"/>
          <p:cNvPicPr>
            <a:picLocks noChangeAspect="1" noChangeArrowheads="1"/>
          </p:cNvPicPr>
          <p:nvPr/>
        </p:nvPicPr>
        <p:blipFill>
          <a:blip r:embed="rId5" cstate="print"/>
          <a:srcRect/>
          <a:stretch>
            <a:fillRect/>
          </a:stretch>
        </p:blipFill>
        <p:spPr bwMode="auto">
          <a:xfrm>
            <a:off x="6420446" y="2717800"/>
            <a:ext cx="4075507" cy="3119438"/>
          </a:xfrm>
          <a:prstGeom prst="rect">
            <a:avLst/>
          </a:prstGeom>
          <a:noFill/>
          <a:ln w="9525">
            <a:noFill/>
            <a:miter lim="800000"/>
            <a:headEnd/>
            <a:tailEnd/>
          </a:ln>
        </p:spPr>
      </p:pic>
    </p:spTree>
    <p:extLst>
      <p:ext uri="{BB962C8B-B14F-4D97-AF65-F5344CB8AC3E}">
        <p14:creationId xmlns:p14="http://schemas.microsoft.com/office/powerpoint/2010/main" val="3818519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Instalación del software para FRC</a:t>
            </a:r>
          </a:p>
        </p:txBody>
      </p:sp>
      <p:sp>
        <p:nvSpPr>
          <p:cNvPr id="3" name="Marcador de contenido 2"/>
          <p:cNvSpPr>
            <a:spLocks noGrp="1"/>
          </p:cNvSpPr>
          <p:nvPr>
            <p:ph idx="1"/>
          </p:nvPr>
        </p:nvSpPr>
        <p:spPr/>
        <p:txBody>
          <a:bodyPr/>
          <a:lstStyle/>
          <a:p>
            <a:r>
              <a:rPr lang="es-MX" dirty="0">
                <a:latin typeface="Helvetica" panose="020B0604020202020204" pitchFamily="34" charset="0"/>
                <a:cs typeface="Helvetica" panose="020B0604020202020204" pitchFamily="34" charset="0"/>
              </a:rPr>
              <a:t>Todos los equipos deben instalar la suite de actualización FRC</a:t>
            </a:r>
            <a:endParaRPr lang="es-MX" u="sng" dirty="0">
              <a:latin typeface="Helvetica" panose="020B0604020202020204" pitchFamily="34" charset="0"/>
              <a:cs typeface="Helvetica" panose="020B0604020202020204" pitchFamily="34" charset="0"/>
            </a:endParaRPr>
          </a:p>
        </p:txBody>
      </p:sp>
      <p:sp>
        <p:nvSpPr>
          <p:cNvPr id="4" name="Marcador de texto 3"/>
          <p:cNvSpPr>
            <a:spLocks noGrp="1"/>
          </p:cNvSpPr>
          <p:nvPr>
            <p:ph type="body" sz="quarter" idx="10"/>
          </p:nvPr>
        </p:nvSpPr>
        <p:spPr/>
        <p:txBody>
          <a:bodyPr/>
          <a:lstStyle/>
          <a:p>
            <a:r>
              <a:rPr lang="es-MX" dirty="0"/>
              <a:t>3. Instalación de la suite de actualización</a:t>
            </a:r>
          </a:p>
        </p:txBody>
      </p:sp>
      <p:pic>
        <p:nvPicPr>
          <p:cNvPr id="5" name="Picture 1"/>
          <p:cNvPicPr>
            <a:picLocks noChangeAspect="1" noChangeArrowheads="1"/>
          </p:cNvPicPr>
          <p:nvPr/>
        </p:nvPicPr>
        <p:blipFill>
          <a:blip r:embed="rId3" cstate="print"/>
          <a:srcRect/>
          <a:stretch>
            <a:fillRect/>
          </a:stretch>
        </p:blipFill>
        <p:spPr bwMode="auto">
          <a:xfrm>
            <a:off x="4755340" y="2582863"/>
            <a:ext cx="4865719" cy="3724275"/>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4755340" y="2582863"/>
            <a:ext cx="4865719" cy="3724275"/>
          </a:xfrm>
          <a:prstGeom prst="rect">
            <a:avLst/>
          </a:prstGeom>
          <a:noFill/>
          <a:ln w="9525">
            <a:noFill/>
            <a:miter lim="800000"/>
            <a:headEnd/>
            <a:tailEnd/>
          </a:ln>
        </p:spPr>
      </p:pic>
      <p:sp>
        <p:nvSpPr>
          <p:cNvPr id="7" name="Rectangle 5"/>
          <p:cNvSpPr/>
          <p:nvPr/>
        </p:nvSpPr>
        <p:spPr>
          <a:xfrm>
            <a:off x="613012" y="2582864"/>
            <a:ext cx="3532728" cy="497416"/>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400" dirty="0" err="1">
                <a:solidFill>
                  <a:schemeClr val="tx1"/>
                </a:solidFill>
                <a:latin typeface="Helvetica" panose="020B0604020202020204" pitchFamily="34" charset="0"/>
                <a:cs typeface="Helvetica" panose="020B0604020202020204" pitchFamily="34" charset="0"/>
              </a:rPr>
              <a:t>Instale</a:t>
            </a:r>
            <a:r>
              <a:rPr lang="en-US" sz="1400" dirty="0">
                <a:solidFill>
                  <a:schemeClr val="tx1"/>
                </a:solidFill>
                <a:latin typeface="Helvetica" panose="020B0604020202020204" pitchFamily="34" charset="0"/>
                <a:cs typeface="Helvetica" panose="020B0604020202020204" pitchFamily="34" charset="0"/>
              </a:rPr>
              <a:t> la </a:t>
            </a:r>
            <a:r>
              <a:rPr lang="en-US" sz="1400" dirty="0" err="1">
                <a:solidFill>
                  <a:schemeClr val="tx1"/>
                </a:solidFill>
                <a:latin typeface="Helvetica" panose="020B0604020202020204" pitchFamily="34" charset="0"/>
                <a:cs typeface="Helvetica" panose="020B0604020202020204" pitchFamily="34" charset="0"/>
              </a:rPr>
              <a:t>actualización</a:t>
            </a:r>
            <a:r>
              <a:rPr lang="en-US" sz="1400" dirty="0">
                <a:solidFill>
                  <a:schemeClr val="tx1"/>
                </a:solidFill>
                <a:latin typeface="Helvetica" panose="020B0604020202020204" pitchFamily="34" charset="0"/>
                <a:cs typeface="Helvetica" panose="020B0604020202020204" pitchFamily="34" charset="0"/>
              </a:rPr>
              <a:t> </a:t>
            </a:r>
            <a:r>
              <a:rPr lang="en-US" sz="1400" u="sng" dirty="0" err="1">
                <a:solidFill>
                  <a:schemeClr val="tx1"/>
                </a:solidFill>
                <a:latin typeface="Helvetica" panose="020B0604020202020204" pitchFamily="34" charset="0"/>
                <a:cs typeface="Helvetica" panose="020B0604020202020204" pitchFamily="34" charset="0"/>
              </a:rPr>
              <a:t>después</a:t>
            </a:r>
            <a:r>
              <a:rPr lang="en-US" sz="1400" dirty="0">
                <a:solidFill>
                  <a:schemeClr val="tx1"/>
                </a:solidFill>
                <a:latin typeface="Helvetica" panose="020B0604020202020204" pitchFamily="34" charset="0"/>
                <a:cs typeface="Helvetica" panose="020B0604020202020204" pitchFamily="34" charset="0"/>
              </a:rPr>
              <a:t> de LabVIEW</a:t>
            </a:r>
          </a:p>
        </p:txBody>
      </p:sp>
      <p:sp>
        <p:nvSpPr>
          <p:cNvPr id="8" name="Isosceles Triangle 6"/>
          <p:cNvSpPr/>
          <p:nvPr/>
        </p:nvSpPr>
        <p:spPr>
          <a:xfrm rot="16200000" flipV="1">
            <a:off x="4201832" y="2526772"/>
            <a:ext cx="497415" cy="609600"/>
          </a:xfrm>
          <a:prstGeom prst="triangle">
            <a:avLst>
              <a:gd name="adj" fmla="val 6218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
        <p:nvSpPr>
          <p:cNvPr id="9" name="Rectangle 14"/>
          <p:cNvSpPr/>
          <p:nvPr/>
        </p:nvSpPr>
        <p:spPr>
          <a:xfrm>
            <a:off x="613012" y="3192463"/>
            <a:ext cx="3532728" cy="6858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400" dirty="0" err="1">
                <a:solidFill>
                  <a:schemeClr val="tx1"/>
                </a:solidFill>
                <a:latin typeface="Helvetica" panose="020B0604020202020204" pitchFamily="34" charset="0"/>
                <a:cs typeface="Helvetica" panose="020B0604020202020204" pitchFamily="34" charset="0"/>
              </a:rPr>
              <a:t>Instale</a:t>
            </a:r>
            <a:r>
              <a:rPr lang="en-US" sz="1400" dirty="0">
                <a:solidFill>
                  <a:schemeClr val="tx1"/>
                </a:solidFill>
                <a:latin typeface="Helvetica" panose="020B0604020202020204" pitchFamily="34" charset="0"/>
                <a:cs typeface="Helvetica" panose="020B0604020202020204" pitchFamily="34" charset="0"/>
              </a:rPr>
              <a:t> </a:t>
            </a:r>
            <a:r>
              <a:rPr lang="en-US" sz="1400" dirty="0" err="1">
                <a:solidFill>
                  <a:schemeClr val="tx1"/>
                </a:solidFill>
                <a:latin typeface="Helvetica" panose="020B0604020202020204" pitchFamily="34" charset="0"/>
                <a:cs typeface="Helvetica" panose="020B0604020202020204" pitchFamily="34" charset="0"/>
              </a:rPr>
              <a:t>los</a:t>
            </a:r>
            <a:r>
              <a:rPr lang="en-US" sz="1400" dirty="0">
                <a:solidFill>
                  <a:schemeClr val="tx1"/>
                </a:solidFill>
                <a:latin typeface="Helvetica" panose="020B0604020202020204" pitchFamily="34" charset="0"/>
                <a:cs typeface="Helvetica" panose="020B0604020202020204" pitchFamily="34" charset="0"/>
              </a:rPr>
              <a:t> </a:t>
            </a:r>
            <a:r>
              <a:rPr lang="en-US" sz="1400" dirty="0" err="1">
                <a:solidFill>
                  <a:schemeClr val="tx1"/>
                </a:solidFill>
                <a:latin typeface="Helvetica" panose="020B0604020202020204" pitchFamily="34" charset="0"/>
                <a:cs typeface="Helvetica" panose="020B0604020202020204" pitchFamily="34" charset="0"/>
              </a:rPr>
              <a:t>componentes</a:t>
            </a:r>
            <a:endParaRPr lang="en-US" sz="1400" dirty="0">
              <a:solidFill>
                <a:schemeClr val="tx1"/>
              </a:solidFill>
              <a:latin typeface="Helvetica" panose="020B0604020202020204" pitchFamily="34" charset="0"/>
              <a:cs typeface="Helvetica" panose="020B0604020202020204" pitchFamily="34" charset="0"/>
            </a:endParaRPr>
          </a:p>
          <a:p>
            <a:r>
              <a:rPr lang="en-US" sz="1000" dirty="0">
                <a:solidFill>
                  <a:schemeClr val="tx1"/>
                </a:solidFill>
                <a:latin typeface="Helvetica" panose="020B0604020202020204" pitchFamily="34" charset="0"/>
                <a:cs typeface="Helvetica" panose="020B0604020202020204" pitchFamily="34" charset="0"/>
              </a:rPr>
              <a:t>LabVIEW Teams : </a:t>
            </a:r>
            <a:r>
              <a:rPr lang="en-US" sz="1000" dirty="0" err="1">
                <a:solidFill>
                  <a:schemeClr val="tx1"/>
                </a:solidFill>
                <a:latin typeface="Helvetica" panose="020B0604020202020204" pitchFamily="34" charset="0"/>
                <a:cs typeface="Helvetica" panose="020B0604020202020204" pitchFamily="34" charset="0"/>
              </a:rPr>
              <a:t>Todo</a:t>
            </a:r>
            <a:endParaRPr lang="en-US" sz="1000" dirty="0">
              <a:solidFill>
                <a:schemeClr val="tx1"/>
              </a:solidFill>
              <a:latin typeface="Helvetica" panose="020B0604020202020204" pitchFamily="34" charset="0"/>
              <a:cs typeface="Helvetica" panose="020B0604020202020204" pitchFamily="34" charset="0"/>
            </a:endParaRPr>
          </a:p>
          <a:p>
            <a:r>
              <a:rPr lang="en-US" sz="1000" dirty="0">
                <a:solidFill>
                  <a:schemeClr val="tx1"/>
                </a:solidFill>
                <a:latin typeface="Helvetica" panose="020B0604020202020204" pitchFamily="34" charset="0"/>
                <a:cs typeface="Helvetica" panose="020B0604020202020204" pitchFamily="34" charset="0"/>
              </a:rPr>
              <a:t>Java/C Teams: 	Driver Station &amp; </a:t>
            </a:r>
            <a:r>
              <a:rPr lang="en-US" sz="1000" dirty="0" err="1">
                <a:solidFill>
                  <a:schemeClr val="tx1"/>
                </a:solidFill>
                <a:latin typeface="Helvetica" panose="020B0604020202020204" pitchFamily="34" charset="0"/>
                <a:cs typeface="Helvetica" panose="020B0604020202020204" pitchFamily="34" charset="0"/>
              </a:rPr>
              <a:t>Utilidades</a:t>
            </a:r>
            <a:endParaRPr lang="en-US" sz="1000" dirty="0">
              <a:solidFill>
                <a:schemeClr val="tx1"/>
              </a:solidFill>
              <a:latin typeface="Helvetica" panose="020B0604020202020204" pitchFamily="34" charset="0"/>
              <a:cs typeface="Helvetica" panose="020B0604020202020204" pitchFamily="34" charset="0"/>
            </a:endParaRPr>
          </a:p>
        </p:txBody>
      </p:sp>
      <p:sp>
        <p:nvSpPr>
          <p:cNvPr id="10" name="Isosceles Triangle 15"/>
          <p:cNvSpPr/>
          <p:nvPr/>
        </p:nvSpPr>
        <p:spPr>
          <a:xfrm rot="16200000" flipV="1">
            <a:off x="4336240" y="3001963"/>
            <a:ext cx="685800" cy="1066800"/>
          </a:xfrm>
          <a:prstGeom prst="triangle">
            <a:avLst>
              <a:gd name="adj" fmla="val 6048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pic>
        <p:nvPicPr>
          <p:cNvPr id="11" name="Picture 2"/>
          <p:cNvPicPr>
            <a:picLocks noChangeAspect="1" noChangeArrowheads="1"/>
          </p:cNvPicPr>
          <p:nvPr/>
        </p:nvPicPr>
        <p:blipFill>
          <a:blip r:embed="rId5" cstate="print"/>
          <a:srcRect/>
          <a:stretch>
            <a:fillRect/>
          </a:stretch>
        </p:blipFill>
        <p:spPr bwMode="auto">
          <a:xfrm>
            <a:off x="4755340" y="2582863"/>
            <a:ext cx="4865719" cy="3724275"/>
          </a:xfrm>
          <a:prstGeom prst="rect">
            <a:avLst/>
          </a:prstGeom>
          <a:noFill/>
          <a:ln w="9525">
            <a:noFill/>
            <a:miter lim="800000"/>
            <a:headEnd/>
            <a:tailEnd/>
          </a:ln>
        </p:spPr>
      </p:pic>
      <p:sp>
        <p:nvSpPr>
          <p:cNvPr id="12" name="Rectangle 12"/>
          <p:cNvSpPr/>
          <p:nvPr/>
        </p:nvSpPr>
        <p:spPr>
          <a:xfrm>
            <a:off x="613012" y="4716463"/>
            <a:ext cx="3532728" cy="5334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174" rtl="0" eaLnBrk="1" latinLnBrk="0" hangingPunct="1">
              <a:defRPr sz="1800" kern="1200">
                <a:solidFill>
                  <a:schemeClr val="dk1"/>
                </a:solidFill>
                <a:latin typeface="+mn-lt"/>
                <a:ea typeface="+mn-ea"/>
                <a:cs typeface="+mn-cs"/>
              </a:defRPr>
            </a:lvl1pPr>
            <a:lvl2pPr marL="457174" algn="l" defTabSz="457174" rtl="0" eaLnBrk="1" latinLnBrk="0" hangingPunct="1">
              <a:defRPr sz="1800" kern="1200">
                <a:solidFill>
                  <a:schemeClr val="dk1"/>
                </a:solidFill>
                <a:latin typeface="+mn-lt"/>
                <a:ea typeface="+mn-ea"/>
                <a:cs typeface="+mn-cs"/>
              </a:defRPr>
            </a:lvl2pPr>
            <a:lvl3pPr marL="914348" algn="l" defTabSz="457174" rtl="0" eaLnBrk="1" latinLnBrk="0" hangingPunct="1">
              <a:defRPr sz="1800" kern="1200">
                <a:solidFill>
                  <a:schemeClr val="dk1"/>
                </a:solidFill>
                <a:latin typeface="+mn-lt"/>
                <a:ea typeface="+mn-ea"/>
                <a:cs typeface="+mn-cs"/>
              </a:defRPr>
            </a:lvl3pPr>
            <a:lvl4pPr marL="1371523" algn="l" defTabSz="457174" rtl="0" eaLnBrk="1" latinLnBrk="0" hangingPunct="1">
              <a:defRPr sz="1800" kern="1200">
                <a:solidFill>
                  <a:schemeClr val="dk1"/>
                </a:solidFill>
                <a:latin typeface="+mn-lt"/>
                <a:ea typeface="+mn-ea"/>
                <a:cs typeface="+mn-cs"/>
              </a:defRPr>
            </a:lvl4pPr>
            <a:lvl5pPr marL="1828698" algn="l" defTabSz="457174" rtl="0" eaLnBrk="1" latinLnBrk="0" hangingPunct="1">
              <a:defRPr sz="1800" kern="1200">
                <a:solidFill>
                  <a:schemeClr val="dk1"/>
                </a:solidFill>
                <a:latin typeface="+mn-lt"/>
                <a:ea typeface="+mn-ea"/>
                <a:cs typeface="+mn-cs"/>
              </a:defRPr>
            </a:lvl5pPr>
            <a:lvl6pPr marL="2285872" algn="l" defTabSz="457174" rtl="0" eaLnBrk="1" latinLnBrk="0" hangingPunct="1">
              <a:defRPr sz="1800" kern="1200">
                <a:solidFill>
                  <a:schemeClr val="dk1"/>
                </a:solidFill>
                <a:latin typeface="+mn-lt"/>
                <a:ea typeface="+mn-ea"/>
                <a:cs typeface="+mn-cs"/>
              </a:defRPr>
            </a:lvl6pPr>
            <a:lvl7pPr marL="2743046" algn="l" defTabSz="457174" rtl="0" eaLnBrk="1" latinLnBrk="0" hangingPunct="1">
              <a:defRPr sz="1800" kern="1200">
                <a:solidFill>
                  <a:schemeClr val="dk1"/>
                </a:solidFill>
                <a:latin typeface="+mn-lt"/>
                <a:ea typeface="+mn-ea"/>
                <a:cs typeface="+mn-cs"/>
              </a:defRPr>
            </a:lvl7pPr>
            <a:lvl8pPr marL="3200220" algn="l" defTabSz="457174" rtl="0" eaLnBrk="1" latinLnBrk="0" hangingPunct="1">
              <a:defRPr sz="1800" kern="1200">
                <a:solidFill>
                  <a:schemeClr val="dk1"/>
                </a:solidFill>
                <a:latin typeface="+mn-lt"/>
                <a:ea typeface="+mn-ea"/>
                <a:cs typeface="+mn-cs"/>
              </a:defRPr>
            </a:lvl8pPr>
            <a:lvl9pPr marL="3657394" algn="l" defTabSz="457174" rtl="0" eaLnBrk="1" latinLnBrk="0" hangingPunct="1">
              <a:defRPr sz="1800" kern="1200">
                <a:solidFill>
                  <a:schemeClr val="dk1"/>
                </a:solidFill>
                <a:latin typeface="+mn-lt"/>
                <a:ea typeface="+mn-ea"/>
                <a:cs typeface="+mn-cs"/>
              </a:defRPr>
            </a:lvl9pPr>
          </a:lstStyle>
          <a:p>
            <a:pPr algn="ctr"/>
            <a:r>
              <a:rPr lang="en-US" sz="1400" dirty="0" err="1">
                <a:solidFill>
                  <a:schemeClr val="tx1"/>
                </a:solidFill>
                <a:latin typeface="Helvetica" panose="020B0604020202020204" pitchFamily="34" charset="0"/>
                <a:cs typeface="Helvetica" panose="020B0604020202020204" pitchFamily="34" charset="0"/>
              </a:rPr>
              <a:t>Actívelo</a:t>
            </a:r>
            <a:r>
              <a:rPr lang="en-US" sz="1400" dirty="0">
                <a:solidFill>
                  <a:schemeClr val="tx1"/>
                </a:solidFill>
                <a:latin typeface="Helvetica" panose="020B0604020202020204" pitchFamily="34" charset="0"/>
                <a:cs typeface="Helvetica" panose="020B0604020202020204" pitchFamily="34" charset="0"/>
              </a:rPr>
              <a:t> con el </a:t>
            </a:r>
            <a:r>
              <a:rPr lang="en-US" sz="1400" dirty="0" err="1">
                <a:solidFill>
                  <a:schemeClr val="tx1"/>
                </a:solidFill>
                <a:latin typeface="Helvetica" panose="020B0604020202020204" pitchFamily="34" charset="0"/>
                <a:cs typeface="Helvetica" panose="020B0604020202020204" pitchFamily="34" charset="0"/>
              </a:rPr>
              <a:t>mismo</a:t>
            </a:r>
            <a:r>
              <a:rPr lang="en-US" sz="1400" dirty="0">
                <a:solidFill>
                  <a:schemeClr val="tx1"/>
                </a:solidFill>
                <a:latin typeface="Helvetica" panose="020B0604020202020204" pitchFamily="34" charset="0"/>
                <a:cs typeface="Helvetica" panose="020B0604020202020204" pitchFamily="34" charset="0"/>
              </a:rPr>
              <a:t> </a:t>
            </a:r>
            <a:r>
              <a:rPr lang="en-US" sz="1400" dirty="0" err="1">
                <a:solidFill>
                  <a:schemeClr val="tx1"/>
                </a:solidFill>
                <a:latin typeface="Helvetica" panose="020B0604020202020204" pitchFamily="34" charset="0"/>
                <a:cs typeface="Helvetica" panose="020B0604020202020204" pitchFamily="34" charset="0"/>
              </a:rPr>
              <a:t>número</a:t>
            </a:r>
            <a:r>
              <a:rPr lang="en-US" sz="1400" dirty="0">
                <a:solidFill>
                  <a:schemeClr val="tx1"/>
                </a:solidFill>
                <a:latin typeface="Helvetica" panose="020B0604020202020204" pitchFamily="34" charset="0"/>
                <a:cs typeface="Helvetica" panose="020B0604020202020204" pitchFamily="34" charset="0"/>
              </a:rPr>
              <a:t> de </a:t>
            </a:r>
            <a:r>
              <a:rPr lang="en-US" sz="1400" dirty="0" err="1">
                <a:solidFill>
                  <a:schemeClr val="tx1"/>
                </a:solidFill>
                <a:latin typeface="Helvetica" panose="020B0604020202020204" pitchFamily="34" charset="0"/>
                <a:cs typeface="Helvetica" panose="020B0604020202020204" pitchFamily="34" charset="0"/>
              </a:rPr>
              <a:t>serie</a:t>
            </a:r>
            <a:r>
              <a:rPr lang="en-US" sz="1400" dirty="0">
                <a:solidFill>
                  <a:schemeClr val="tx1"/>
                </a:solidFill>
                <a:latin typeface="Helvetica" panose="020B0604020202020204" pitchFamily="34" charset="0"/>
                <a:cs typeface="Helvetica" panose="020B0604020202020204" pitchFamily="34" charset="0"/>
              </a:rPr>
              <a:t> que </a:t>
            </a:r>
            <a:r>
              <a:rPr lang="en-US" sz="1400" dirty="0" err="1">
                <a:solidFill>
                  <a:schemeClr val="tx1"/>
                </a:solidFill>
                <a:latin typeface="Helvetica" panose="020B0604020202020204" pitchFamily="34" charset="0"/>
                <a:cs typeface="Helvetica" panose="020B0604020202020204" pitchFamily="34" charset="0"/>
              </a:rPr>
              <a:t>viene</a:t>
            </a:r>
            <a:r>
              <a:rPr lang="en-US" sz="1400" dirty="0">
                <a:solidFill>
                  <a:schemeClr val="tx1"/>
                </a:solidFill>
                <a:latin typeface="Helvetica" panose="020B0604020202020204" pitchFamily="34" charset="0"/>
                <a:cs typeface="Helvetica" panose="020B0604020202020204" pitchFamily="34" charset="0"/>
              </a:rPr>
              <a:t> </a:t>
            </a:r>
            <a:r>
              <a:rPr lang="en-US" sz="1400" dirty="0" err="1">
                <a:solidFill>
                  <a:schemeClr val="tx1"/>
                </a:solidFill>
                <a:latin typeface="Helvetica" panose="020B0604020202020204" pitchFamily="34" charset="0"/>
                <a:cs typeface="Helvetica" panose="020B0604020202020204" pitchFamily="34" charset="0"/>
              </a:rPr>
              <a:t>en</a:t>
            </a:r>
            <a:r>
              <a:rPr lang="en-US" sz="1400" dirty="0">
                <a:solidFill>
                  <a:schemeClr val="tx1"/>
                </a:solidFill>
                <a:latin typeface="Helvetica" panose="020B0604020202020204" pitchFamily="34" charset="0"/>
                <a:cs typeface="Helvetica" panose="020B0604020202020204" pitchFamily="34" charset="0"/>
              </a:rPr>
              <a:t> </a:t>
            </a:r>
            <a:r>
              <a:rPr lang="en-US" sz="1400" dirty="0" err="1">
                <a:solidFill>
                  <a:schemeClr val="tx1"/>
                </a:solidFill>
                <a:latin typeface="Helvetica" panose="020B0604020202020204" pitchFamily="34" charset="0"/>
                <a:cs typeface="Helvetica" panose="020B0604020202020204" pitchFamily="34" charset="0"/>
              </a:rPr>
              <a:t>su</a:t>
            </a:r>
            <a:r>
              <a:rPr lang="en-US" sz="1400" dirty="0">
                <a:solidFill>
                  <a:schemeClr val="tx1"/>
                </a:solidFill>
                <a:latin typeface="Helvetica" panose="020B0604020202020204" pitchFamily="34" charset="0"/>
                <a:cs typeface="Helvetica" panose="020B0604020202020204" pitchFamily="34" charset="0"/>
              </a:rPr>
              <a:t> </a:t>
            </a:r>
            <a:r>
              <a:rPr lang="en-US" sz="1400" dirty="0" err="1">
                <a:solidFill>
                  <a:schemeClr val="tx1"/>
                </a:solidFill>
                <a:latin typeface="Helvetica" panose="020B0604020202020204" pitchFamily="34" charset="0"/>
                <a:cs typeface="Helvetica" panose="020B0604020202020204" pitchFamily="34" charset="0"/>
              </a:rPr>
              <a:t>sobre</a:t>
            </a:r>
            <a:r>
              <a:rPr lang="en-US" sz="1400" dirty="0">
                <a:solidFill>
                  <a:schemeClr val="tx1"/>
                </a:solidFill>
                <a:latin typeface="Helvetica" panose="020B0604020202020204" pitchFamily="34" charset="0"/>
                <a:cs typeface="Helvetica" panose="020B0604020202020204" pitchFamily="34" charset="0"/>
              </a:rPr>
              <a:t> de NI LabVIEW</a:t>
            </a:r>
          </a:p>
        </p:txBody>
      </p:sp>
      <p:sp>
        <p:nvSpPr>
          <p:cNvPr id="13" name="Isosceles Triangle 13"/>
          <p:cNvSpPr/>
          <p:nvPr/>
        </p:nvSpPr>
        <p:spPr>
          <a:xfrm rot="16200000" flipV="1">
            <a:off x="4260040" y="4602163"/>
            <a:ext cx="533400" cy="762000"/>
          </a:xfrm>
          <a:prstGeom prst="triangle">
            <a:avLst>
              <a:gd name="adj" fmla="val 2810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74" rtl="0" eaLnBrk="1" latinLnBrk="0" hangingPunct="1">
              <a:defRPr sz="1800" kern="1200">
                <a:solidFill>
                  <a:schemeClr val="lt1"/>
                </a:solidFill>
                <a:latin typeface="+mn-lt"/>
                <a:ea typeface="+mn-ea"/>
                <a:cs typeface="+mn-cs"/>
              </a:defRPr>
            </a:lvl1pPr>
            <a:lvl2pPr marL="457174" algn="l" defTabSz="457174" rtl="0" eaLnBrk="1" latinLnBrk="0" hangingPunct="1">
              <a:defRPr sz="1800" kern="1200">
                <a:solidFill>
                  <a:schemeClr val="lt1"/>
                </a:solidFill>
                <a:latin typeface="+mn-lt"/>
                <a:ea typeface="+mn-ea"/>
                <a:cs typeface="+mn-cs"/>
              </a:defRPr>
            </a:lvl2pPr>
            <a:lvl3pPr marL="914348" algn="l" defTabSz="457174" rtl="0" eaLnBrk="1" latinLnBrk="0" hangingPunct="1">
              <a:defRPr sz="1800" kern="1200">
                <a:solidFill>
                  <a:schemeClr val="lt1"/>
                </a:solidFill>
                <a:latin typeface="+mn-lt"/>
                <a:ea typeface="+mn-ea"/>
                <a:cs typeface="+mn-cs"/>
              </a:defRPr>
            </a:lvl3pPr>
            <a:lvl4pPr marL="1371523" algn="l" defTabSz="457174" rtl="0" eaLnBrk="1" latinLnBrk="0" hangingPunct="1">
              <a:defRPr sz="1800" kern="1200">
                <a:solidFill>
                  <a:schemeClr val="lt1"/>
                </a:solidFill>
                <a:latin typeface="+mn-lt"/>
                <a:ea typeface="+mn-ea"/>
                <a:cs typeface="+mn-cs"/>
              </a:defRPr>
            </a:lvl4pPr>
            <a:lvl5pPr marL="1828698" algn="l" defTabSz="457174" rtl="0" eaLnBrk="1" latinLnBrk="0" hangingPunct="1">
              <a:defRPr sz="1800" kern="1200">
                <a:solidFill>
                  <a:schemeClr val="lt1"/>
                </a:solidFill>
                <a:latin typeface="+mn-lt"/>
                <a:ea typeface="+mn-ea"/>
                <a:cs typeface="+mn-cs"/>
              </a:defRPr>
            </a:lvl5pPr>
            <a:lvl6pPr marL="2285872" algn="l" defTabSz="457174" rtl="0" eaLnBrk="1" latinLnBrk="0" hangingPunct="1">
              <a:defRPr sz="1800" kern="1200">
                <a:solidFill>
                  <a:schemeClr val="lt1"/>
                </a:solidFill>
                <a:latin typeface="+mn-lt"/>
                <a:ea typeface="+mn-ea"/>
                <a:cs typeface="+mn-cs"/>
              </a:defRPr>
            </a:lvl6pPr>
            <a:lvl7pPr marL="2743046" algn="l" defTabSz="457174" rtl="0" eaLnBrk="1" latinLnBrk="0" hangingPunct="1">
              <a:defRPr sz="1800" kern="1200">
                <a:solidFill>
                  <a:schemeClr val="lt1"/>
                </a:solidFill>
                <a:latin typeface="+mn-lt"/>
                <a:ea typeface="+mn-ea"/>
                <a:cs typeface="+mn-cs"/>
              </a:defRPr>
            </a:lvl7pPr>
            <a:lvl8pPr marL="3200220" algn="l" defTabSz="457174" rtl="0" eaLnBrk="1" latinLnBrk="0" hangingPunct="1">
              <a:defRPr sz="1800" kern="1200">
                <a:solidFill>
                  <a:schemeClr val="lt1"/>
                </a:solidFill>
                <a:latin typeface="+mn-lt"/>
                <a:ea typeface="+mn-ea"/>
                <a:cs typeface="+mn-cs"/>
              </a:defRPr>
            </a:lvl8pPr>
            <a:lvl9pPr marL="3657394" algn="l" defTabSz="457174" rtl="0" eaLnBrk="1" latinLnBrk="0" hangingPunct="1">
              <a:defRPr sz="1800" kern="1200">
                <a:solidFill>
                  <a:schemeClr val="lt1"/>
                </a:solidFill>
                <a:latin typeface="+mn-lt"/>
                <a:ea typeface="+mn-ea"/>
                <a:cs typeface="+mn-cs"/>
              </a:defRPr>
            </a:lvl9pPr>
          </a:lstStyle>
          <a:p>
            <a:pPr algn="ct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39872824"/>
      </p:ext>
    </p:extLst>
  </p:cSld>
  <p:clrMapOvr>
    <a:masterClrMapping/>
  </p:clrMapOvr>
</p:sld>
</file>

<file path=ppt/theme/theme1.xml><?xml version="1.0" encoding="utf-8"?>
<a:theme xmlns:a="http://schemas.openxmlformats.org/drawingml/2006/main" name="1_NI Company Template 16_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I Company Template 16_9" id="{8209CF15-049F-459B-BCD4-8265C0955947}" vid="{B3C3DE6A-BABC-431A-B80D-6568B961E7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NIWeekTemplate2014</Template>
  <TotalTime>3424</TotalTime>
  <Words>6469</Words>
  <Application>Microsoft Office PowerPoint</Application>
  <PresentationFormat>Widescreen</PresentationFormat>
  <Paragraphs>672</Paragraphs>
  <Slides>65</Slides>
  <Notes>57</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2" baseType="lpstr">
      <vt:lpstr>Arial</vt:lpstr>
      <vt:lpstr>Calibri</vt:lpstr>
      <vt:lpstr>Courier New</vt:lpstr>
      <vt:lpstr>Helvetica</vt:lpstr>
      <vt:lpstr>Univers Com 45 Light</vt:lpstr>
      <vt:lpstr>1_NI Company Template 16_9</vt:lpstr>
      <vt:lpstr>Bitmap Image</vt:lpstr>
      <vt:lpstr>PowerPoint Presentation</vt:lpstr>
      <vt:lpstr>Introducción a roboRIO y LabVIEW FIRST Robotics Competition</vt:lpstr>
      <vt:lpstr>National Instruments en FRC</vt:lpstr>
      <vt:lpstr>El software de NI para FRC</vt:lpstr>
      <vt:lpstr>El hardware para FRC</vt:lpstr>
      <vt:lpstr>El hardware para FRC</vt:lpstr>
      <vt:lpstr>Instalación del software para FRC</vt:lpstr>
      <vt:lpstr>Instalación del software para FRC</vt:lpstr>
      <vt:lpstr>Instalación del software para FRC</vt:lpstr>
      <vt:lpstr>El software de NI para FRC</vt:lpstr>
      <vt:lpstr>Getting Started</vt:lpstr>
      <vt:lpstr>Getting Started</vt:lpstr>
      <vt:lpstr>Getting Started</vt:lpstr>
      <vt:lpstr>Getting Started</vt:lpstr>
      <vt:lpstr>Getting Started</vt:lpstr>
      <vt:lpstr>Getting Started</vt:lpstr>
      <vt:lpstr>Configurando el radio</vt:lpstr>
      <vt:lpstr>Getting Started</vt:lpstr>
      <vt:lpstr>Getting Started</vt:lpstr>
      <vt:lpstr>Getting Started</vt:lpstr>
      <vt:lpstr>Getting Started</vt:lpstr>
      <vt:lpstr>Getting Started</vt:lpstr>
      <vt:lpstr>Getting Started</vt:lpstr>
      <vt:lpstr>Getting Started</vt:lpstr>
      <vt:lpstr>Getting Started</vt:lpstr>
      <vt:lpstr>Getting Started</vt:lpstr>
      <vt:lpstr>Un vistazo al software de NI para FRC</vt:lpstr>
      <vt:lpstr>Usando el Software</vt:lpstr>
      <vt:lpstr>Usando el Software</vt:lpstr>
      <vt:lpstr>Usando el Software</vt:lpstr>
      <vt:lpstr>Usando el Software</vt:lpstr>
      <vt:lpstr>Usando el Software</vt:lpstr>
      <vt:lpstr>Usando el Software</vt:lpstr>
      <vt:lpstr>Usando el Software</vt:lpstr>
      <vt:lpstr>Moviendo un robot</vt:lpstr>
      <vt:lpstr>Moviendo un robot</vt:lpstr>
      <vt:lpstr>Moviendo un robot</vt:lpstr>
      <vt:lpstr>Moviendo un robot</vt:lpstr>
      <vt:lpstr>Moviendo un robot</vt:lpstr>
      <vt:lpstr>Primeros pasos en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Conociendo LabVIEW</vt:lpstr>
      <vt:lpstr>¿Necesita Apoyo? Recursos Importantes</vt:lpstr>
      <vt:lpstr>Introducción a roboRIO y LabVIEW FIRST Robotics Competition</vt:lpstr>
    </vt:vector>
  </TitlesOfParts>
  <Company>National Instruments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dcobb</dc:creator>
  <cp:lastModifiedBy>Giovanni Bernal</cp:lastModifiedBy>
  <cp:revision>168</cp:revision>
  <dcterms:created xsi:type="dcterms:W3CDTF">2014-04-28T15:28:06Z</dcterms:created>
  <dcterms:modified xsi:type="dcterms:W3CDTF">2019-10-07T06:58:13Z</dcterms:modified>
</cp:coreProperties>
</file>